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842" r:id="rId2"/>
    <p:sldId id="799" r:id="rId3"/>
    <p:sldId id="839" r:id="rId4"/>
    <p:sldId id="724" r:id="rId5"/>
    <p:sldId id="878" r:id="rId6"/>
    <p:sldId id="767" r:id="rId7"/>
    <p:sldId id="769" r:id="rId8"/>
    <p:sldId id="892" r:id="rId9"/>
    <p:sldId id="891" r:id="rId10"/>
    <p:sldId id="881" r:id="rId11"/>
    <p:sldId id="893" r:id="rId12"/>
    <p:sldId id="887" r:id="rId13"/>
    <p:sldId id="868" r:id="rId14"/>
    <p:sldId id="798" r:id="rId15"/>
    <p:sldId id="879" r:id="rId16"/>
    <p:sldId id="866" r:id="rId17"/>
    <p:sldId id="872" r:id="rId18"/>
    <p:sldId id="975" r:id="rId19"/>
    <p:sldId id="642" r:id="rId20"/>
    <p:sldId id="880" r:id="rId21"/>
    <p:sldId id="896" r:id="rId22"/>
    <p:sldId id="928" r:id="rId23"/>
    <p:sldId id="912" r:id="rId24"/>
    <p:sldId id="786" r:id="rId25"/>
    <p:sldId id="913" r:id="rId26"/>
    <p:sldId id="918" r:id="rId27"/>
    <p:sldId id="917" r:id="rId28"/>
    <p:sldId id="919" r:id="rId29"/>
    <p:sldId id="920" r:id="rId30"/>
    <p:sldId id="927" r:id="rId31"/>
    <p:sldId id="921" r:id="rId32"/>
    <p:sldId id="922" r:id="rId33"/>
    <p:sldId id="976" r:id="rId34"/>
    <p:sldId id="983" r:id="rId35"/>
    <p:sldId id="990" r:id="rId36"/>
    <p:sldId id="997" r:id="rId37"/>
    <p:sldId id="1004" r:id="rId38"/>
    <p:sldId id="925" r:id="rId39"/>
    <p:sldId id="926" r:id="rId40"/>
    <p:sldId id="903" r:id="rId41"/>
    <p:sldId id="950" r:id="rId42"/>
    <p:sldId id="930" r:id="rId43"/>
    <p:sldId id="1005" r:id="rId44"/>
    <p:sldId id="998" r:id="rId45"/>
    <p:sldId id="991" r:id="rId46"/>
    <p:sldId id="984" r:id="rId47"/>
    <p:sldId id="977" r:id="rId48"/>
    <p:sldId id="929" r:id="rId49"/>
    <p:sldId id="931" r:id="rId50"/>
    <p:sldId id="939" r:id="rId51"/>
    <p:sldId id="941" r:id="rId52"/>
    <p:sldId id="1006" r:id="rId53"/>
    <p:sldId id="1007" r:id="rId54"/>
    <p:sldId id="940" r:id="rId55"/>
    <p:sldId id="999" r:id="rId56"/>
    <p:sldId id="1000" r:id="rId57"/>
    <p:sldId id="935" r:id="rId58"/>
    <p:sldId id="992" r:id="rId59"/>
    <p:sldId id="993" r:id="rId60"/>
    <p:sldId id="1011" r:id="rId61"/>
    <p:sldId id="1012" r:id="rId62"/>
    <p:sldId id="1013" r:id="rId63"/>
    <p:sldId id="1014" r:id="rId64"/>
    <p:sldId id="1015" r:id="rId65"/>
    <p:sldId id="1008" r:id="rId66"/>
    <p:sldId id="1010" r:id="rId67"/>
    <p:sldId id="985" r:id="rId68"/>
    <p:sldId id="1009" r:id="rId69"/>
    <p:sldId id="986" r:id="rId70"/>
    <p:sldId id="934" r:id="rId71"/>
    <p:sldId id="1001" r:id="rId72"/>
    <p:sldId id="1003" r:id="rId73"/>
    <p:sldId id="978" r:id="rId74"/>
    <p:sldId id="1002" r:id="rId75"/>
    <p:sldId id="979" r:id="rId76"/>
    <p:sldId id="936" r:id="rId77"/>
    <p:sldId id="994" r:id="rId78"/>
    <p:sldId id="996" r:id="rId79"/>
    <p:sldId id="937" r:id="rId80"/>
    <p:sldId id="995" r:id="rId81"/>
    <p:sldId id="987" r:id="rId82"/>
    <p:sldId id="989" r:id="rId83"/>
    <p:sldId id="906" r:id="rId84"/>
    <p:sldId id="988" r:id="rId85"/>
    <p:sldId id="953" r:id="rId86"/>
    <p:sldId id="967" r:id="rId87"/>
    <p:sldId id="980" r:id="rId88"/>
    <p:sldId id="982" r:id="rId89"/>
    <p:sldId id="952" r:id="rId90"/>
    <p:sldId id="981" r:id="rId91"/>
    <p:sldId id="951" r:id="rId92"/>
    <p:sldId id="974" r:id="rId93"/>
    <p:sldId id="956" r:id="rId94"/>
    <p:sldId id="958" r:id="rId95"/>
    <p:sldId id="960" r:id="rId96"/>
    <p:sldId id="962" r:id="rId97"/>
    <p:sldId id="963" r:id="rId98"/>
    <p:sldId id="964" r:id="rId99"/>
    <p:sldId id="966" r:id="rId100"/>
    <p:sldId id="969" r:id="rId101"/>
    <p:sldId id="971" r:id="rId102"/>
    <p:sldId id="972" r:id="rId103"/>
    <p:sldId id="973" r:id="rId104"/>
    <p:sldId id="908" r:id="rId105"/>
    <p:sldId id="909" r:id="rId106"/>
    <p:sldId id="910" r:id="rId107"/>
    <p:sldId id="911" r:id="rId108"/>
    <p:sldId id="76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6DA98-AEAD-492C-8D9C-6AB0555BD3CF}">
          <p14:sldIdLst>
            <p14:sldId id="842"/>
          </p14:sldIdLst>
        </p14:section>
        <p14:section name="00 - Introduction" id="{AA298131-FA02-4CAC-8A78-4AE77A6D61A9}">
          <p14:sldIdLst>
            <p14:sldId id="799"/>
            <p14:sldId id="839"/>
            <p14:sldId id="724"/>
            <p14:sldId id="878"/>
            <p14:sldId id="767"/>
            <p14:sldId id="769"/>
            <p14:sldId id="892"/>
          </p14:sldIdLst>
        </p14:section>
        <p14:section name="01 - Contexte général" id="{80C3AAA2-18F3-409A-90F9-512F34A5745B}">
          <p14:sldIdLst>
            <p14:sldId id="891"/>
            <p14:sldId id="881"/>
            <p14:sldId id="893"/>
            <p14:sldId id="887"/>
            <p14:sldId id="868"/>
            <p14:sldId id="798"/>
            <p14:sldId id="879"/>
            <p14:sldId id="866"/>
            <p14:sldId id="872"/>
            <p14:sldId id="975"/>
            <p14:sldId id="642"/>
            <p14:sldId id="880"/>
          </p14:sldIdLst>
        </p14:section>
        <p14:section name="02 - Distribution &amp; assortiment" id="{72E8CF37-7620-4134-83C0-2C2E4AB3F4EE}">
          <p14:sldIdLst>
            <p14:sldId id="896"/>
            <p14:sldId id="928"/>
            <p14:sldId id="912"/>
            <p14:sldId id="786"/>
            <p14:sldId id="913"/>
            <p14:sldId id="918"/>
            <p14:sldId id="917"/>
            <p14:sldId id="919"/>
            <p14:sldId id="920"/>
            <p14:sldId id="927"/>
            <p14:sldId id="921"/>
            <p14:sldId id="922"/>
            <p14:sldId id="976"/>
            <p14:sldId id="983"/>
            <p14:sldId id="990"/>
            <p14:sldId id="997"/>
            <p14:sldId id="1004"/>
            <p14:sldId id="925"/>
            <p14:sldId id="926"/>
          </p14:sldIdLst>
        </p14:section>
        <p14:section name="03 - Politique tarifaire" id="{A96CAD50-B362-4B32-9EF8-6821F94017FA}">
          <p14:sldIdLst>
            <p14:sldId id="903"/>
            <p14:sldId id="950"/>
            <p14:sldId id="930"/>
            <p14:sldId id="1005"/>
            <p14:sldId id="998"/>
            <p14:sldId id="991"/>
            <p14:sldId id="984"/>
            <p14:sldId id="977"/>
            <p14:sldId id="929"/>
            <p14:sldId id="931"/>
            <p14:sldId id="939"/>
            <p14:sldId id="941"/>
            <p14:sldId id="1006"/>
            <p14:sldId id="1007"/>
            <p14:sldId id="940"/>
            <p14:sldId id="999"/>
            <p14:sldId id="1000"/>
            <p14:sldId id="935"/>
            <p14:sldId id="992"/>
            <p14:sldId id="993"/>
            <p14:sldId id="1011"/>
            <p14:sldId id="1012"/>
            <p14:sldId id="1013"/>
            <p14:sldId id="1014"/>
            <p14:sldId id="1015"/>
            <p14:sldId id="1008"/>
            <p14:sldId id="1010"/>
            <p14:sldId id="985"/>
            <p14:sldId id="1009"/>
            <p14:sldId id="986"/>
            <p14:sldId id="934"/>
            <p14:sldId id="1001"/>
            <p14:sldId id="1003"/>
            <p14:sldId id="978"/>
            <p14:sldId id="1002"/>
            <p14:sldId id="979"/>
            <p14:sldId id="936"/>
            <p14:sldId id="994"/>
            <p14:sldId id="996"/>
            <p14:sldId id="937"/>
            <p14:sldId id="995"/>
            <p14:sldId id="987"/>
            <p14:sldId id="989"/>
          </p14:sldIdLst>
        </p14:section>
        <p14:section name="04 - Analyse promotionnelle" id="{AB1FCE53-871B-45B2-8498-22460D72E0C4}">
          <p14:sldIdLst>
            <p14:sldId id="906"/>
            <p14:sldId id="988"/>
            <p14:sldId id="953"/>
            <p14:sldId id="967"/>
            <p14:sldId id="980"/>
            <p14:sldId id="982"/>
            <p14:sldId id="952"/>
            <p14:sldId id="981"/>
            <p14:sldId id="951"/>
            <p14:sldId id="974"/>
            <p14:sldId id="956"/>
            <p14:sldId id="958"/>
            <p14:sldId id="960"/>
            <p14:sldId id="962"/>
            <p14:sldId id="963"/>
            <p14:sldId id="964"/>
            <p14:sldId id="966"/>
            <p14:sldId id="969"/>
            <p14:sldId id="971"/>
            <p14:sldId id="972"/>
            <p14:sldId id="973"/>
          </p14:sldIdLst>
        </p14:section>
        <p14:section name="05 - Disponibilité et ruptures" id="{E8076E1E-1AF8-4244-B229-2CC285D15A49}">
          <p14:sldIdLst>
            <p14:sldId id="908"/>
            <p14:sldId id="909"/>
          </p14:sldIdLst>
        </p14:section>
        <p14:section name="06 - Territoires commerciaux" id="{A1E386E8-9D42-48A4-815A-02CCCFDE9837}">
          <p14:sldIdLst>
            <p14:sldId id="910"/>
            <p14:sldId id="911"/>
          </p14:sldIdLst>
        </p14:section>
        <p14:section name="INSPI" id="{D4E7A180-6426-474D-B763-F05EC40D54AA}">
          <p14:sldIdLst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CE"/>
    <a:srgbClr val="D2F3F2"/>
    <a:srgbClr val="FFFFFF"/>
    <a:srgbClr val="000000"/>
    <a:srgbClr val="E4E7F8"/>
    <a:srgbClr val="D9D9D9"/>
    <a:srgbClr val="576CD4"/>
    <a:srgbClr val="E77E8A"/>
    <a:srgbClr val="F2F2F2"/>
    <a:srgbClr val="D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78" d="100"/>
          <a:sy n="78" d="100"/>
        </p:scale>
        <p:origin x="96" y="61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EEC1-9E56-2963-5702-A9CA8F8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B024-1EC8-568B-4756-644F508C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99FB-938A-58A9-6058-086C1EF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87D7-5641-813F-F7FB-26534543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65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74AF-0438-03D0-9CE3-188983CD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882B-F11B-AD9D-F998-DF32E66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30A3-CCF9-6687-7D3D-BCC6C6DD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91AE-9797-EF14-7558-7AC10B45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716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99B8-71A8-E641-451B-B55BEDE4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6A473-B60A-ED56-45EF-36D87401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A92A-EF58-4849-3F21-05A02B26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AD6D1-6604-0E1F-13E1-1DEBC58C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63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39ED-6029-E304-25A7-A5B6D6B9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2BDB4-0551-A1A2-CB92-764865DCB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4C98D-FB95-89D8-405F-5CFF40DE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3C11-6C8A-4768-6793-5669EFA7F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CAA7-2356-8309-8E1B-EE0B7AE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5B4E3-484C-D4FB-9026-285E1C7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9761B-613C-D8CA-A920-0962ED82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0F93-8D5F-CF76-73AA-8D84CC76F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8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8F12-7879-701C-99D1-AA38AAB3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0342B-497B-AC1B-2227-326952FD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1FC43-9383-EE84-830D-97ADBFD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E04-2768-E2DC-03B0-D6AEA011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9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8963-E0D3-4DB1-7945-04119EDA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9C55A-7AA3-391E-2804-C46D51BCF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0DE9E-8BCD-76F8-5F59-FD182394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75A1-93D5-86A3-B0B0-112781314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8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503A-C518-6F22-D867-6E3513EA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17EA3-B005-BE4E-2E16-05E584532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5AD5F-07C3-EDE5-101B-6562C469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6CA3E-213C-157D-4007-BB7536BE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7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72B-768E-2B6F-D59E-47C1F756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0219-35A7-F974-C359-6E2B385D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5D7C-3829-03D1-AD70-3696F2E9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C253-30AC-ECBE-58C4-288F83BC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945F-89E0-E692-69D4-6132CDA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CC02-E4E3-AFD0-8F94-BBF82F1C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93E2-052A-F0BD-7CF9-45AC4E25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0F1A-4E21-ABA1-CFB0-195FF0D09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5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D5E1-0530-2C74-499B-AB2DF74E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9B45A-155A-61D5-89D0-8B931C86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0987E-5847-B184-B78C-32382FC99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46B2-60EE-83F5-255B-D254720C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9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691-5CFD-2476-A78C-C53EFEE2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E3EB0-7F97-FFF3-8414-994A195C0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F1A5-EF92-7850-622C-FB14A640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6493-C50D-EEF6-9634-286534DA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4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FC5-7737-83A5-C427-1413BD8A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D94D-6B3A-E412-80E0-5708F242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39D3-8F07-8EB3-275C-957B495B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6041-6B17-8362-7228-BDF2D414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1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0F6-A9E5-E1CC-4421-53366B33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B7F78-FA22-DC6A-1CC8-FD058B8C3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E3DE2-54D2-1274-9B46-95215743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62E-CAA0-F373-C60A-9E41ACBFD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3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3B01-3FE1-976D-5786-F3D458FC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591E3-4DBD-D9D1-813C-AAE40E124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4641E-260E-B5F5-768C-DB9D4C40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7F032-9235-5A9A-3AE2-1122AD3D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2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14A8-E0C5-05F2-7DE6-831CA886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50932-98C9-7577-C698-41222CF3E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4AD7-2D1A-5786-242C-E6FA6940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9BD7-735F-535C-E39A-AF1559FED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5CAF-8E17-7337-70AE-DC7C6B7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D7A93-70EC-DA81-6FC9-4D005AEB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C903-7A57-3505-8C7C-80505B7B3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A1-68D1-7F9A-9475-C28F88D8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6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48F-E5A7-0CF8-F15A-BC797FC8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1128-B1F2-F743-EDD8-5F357625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9406-F725-F4B8-250F-60A2A504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87EC-58FF-2086-8A47-195BE7C6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D87-1B63-7528-B1BD-A709694B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DC5DD-6C65-A9EB-6B45-2F03A8D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2E44A-04D2-FE3B-F2D1-B5F41119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46ACD-45AA-2EB0-F250-C4506636D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79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E7BE-FE69-197A-6022-AEA8C815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6DB4B-5ECD-3905-94DB-FD1B7C709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913ED-1570-8D8B-436D-16B1E7DC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16C4-AB14-CE88-B1A7-A75CE91DA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43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26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4D68-196D-9364-B1BF-DD30E5CF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6F1FA-4D76-1A03-C330-8B839028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085AE-6D97-1B60-8DC7-51A5E32C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0752-0F5D-43ED-2ECC-1F8D5B49B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42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06D-379B-7F91-B176-4A1DE10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6DDA-47A6-D9E6-3D4C-9EF6A465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8814C-221E-4619-6F56-50190DD41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349C-4B12-1F1C-2A6B-EB24DCA10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64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3616-32A5-1674-5DAC-BA83DC92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B2817-2250-127A-1341-1C5D5B05A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8C6E-D7F8-5B03-1605-85EE3D6E1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66BF-5A04-EDC5-C6C5-11960433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3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1136-0DCE-949A-A601-6AFD0CFC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B7AA-73E6-DB49-BB53-4035A3EE7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31B93-1EA3-D729-7169-CFBE83F3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704FF-09D8-1766-9E75-87B72F4D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196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065C-AF0A-23F1-9CED-06608D6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84086-4AF4-F99B-62AA-60452ADA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10EC6-FB2F-FAC4-2683-52298277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6FC5-C6E0-C989-704E-9C667F3E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54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44E7-6FAE-6219-C09D-5A100645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7CAA9-C883-FE62-4570-8084FB57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EE38-BE71-7E73-1536-40ED06388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9D51A-496F-FD1B-6C5A-5E4797B3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581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C31-1A16-5A43-9264-934C5666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AD68-B426-AEA5-BB9E-25D5B9B32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49AA2-8136-DF7F-3F17-4FFD0F4D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2247-4309-7127-EAF0-38F8D415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62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0FF-32DA-E0C4-CAF1-E4E0DD99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11368-D55D-3978-DB4F-FFC03E0E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91D2-E0FD-1B87-A626-0540FFF9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F7C0-6E4B-9195-263E-866B4973E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77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9D-7DA4-B629-003C-C4F0644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722C-B58B-841A-8B09-E67DF787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AA813-AA9E-28A8-483D-BA5E69E7A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314A-9AB0-5C2E-8752-77C8B51B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150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CEED-8921-4142-5511-4A5EB41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422D-ACA8-76AF-6B0B-22E7222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30C14-996B-4BB4-7973-B22FF8A1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7A19-5A6D-32FE-634D-F68D9F670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0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E937-F3ED-C8EF-1216-4E1ED6D2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DD27-DC0C-DE80-137F-53C6B86F6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FCFF-1175-B9EA-395F-7DA6606D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42C1-5FDE-8EDE-DF30-05A90A40E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76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ABCE-60AB-F452-CDB6-7E2F7921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BF254-BEB0-D96A-6E6C-CF5073D79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4DFD4-D1C3-C685-CC7F-56E831E45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3F9-0EB5-6168-D908-BBCB0643D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33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64A-139E-D120-C2E0-1179D1CC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D90BE-A07C-20FF-B5A0-C165A56F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145C-CE27-14BF-2A99-BA7ACCF9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CAE28-0713-C4F8-67E5-2FFF55699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34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986E-1ECB-A654-6408-6F9B8D62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8A6AA-DF63-E3D5-17C0-2A58D248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9994E-9FC6-EF86-C0C8-3CB6E010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8A92-9204-FABE-22F0-FD0956CB0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91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3B-D544-3530-8C62-0FEE7B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20E26-49BE-04D1-E57B-0D750843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CAA05-22FE-8136-AEB6-773AAFB4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DF1-7778-67DF-940A-83400DC89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3807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263C-F6B9-B0DC-2692-18E82AC2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0EF16-8436-6761-37A0-62BAE79EA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1D16E-EC80-FE15-D99B-C987ACC3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EE39-AA94-D2E2-BACD-A10BB31F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9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94D1-ED91-A74F-4C8B-468EF0E9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2944-E502-7569-A69D-FB90DBC4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6A88B-6849-C1CF-89BB-E2BF6057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7678B-6458-47C7-F3D7-5FDF36827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917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72A6-968C-E9CD-8991-6BCCF0BB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6216-0AD9-C1C0-9856-6CC23F580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34D4-ADF0-D01E-B566-7F5A248C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0EE2-8608-0338-0D71-66D656DF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503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6852-E3EB-066A-69C6-596961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3410-4E6A-E38F-C180-846C50649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2060-AD9E-EA09-DC5E-17FA1953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4690-6D66-EBE2-3393-B6FFD215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98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D46C-7D95-F250-66F4-BA7C1158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AE9CF-819E-8F29-04CD-BD687643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045-DC0B-3980-63EC-76616800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5F7D-454F-67BC-8573-CAA90FEE1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694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DF9E-787E-E835-5ACE-14A662D0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ED321-D464-3EDB-BEE9-A880AB60E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E76D5-3D82-8926-AC30-3910BA9C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51C6-C1E8-4968-A0FF-8671BE22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254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C9DF-3EE3-EADE-5855-653EB1FB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452E5-B056-9403-43F4-DD3FEE2F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579B-A9DF-C7BF-0408-4C5CFDB23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5489F-94C5-B681-201C-EA344F5E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9758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6D2C-C7A0-0751-2B85-A861FBE6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BBCA0-4913-EC79-7FC3-1B7733BE9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6749-FC64-4CA0-63EC-94ACAC95F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D841-D623-432E-7E71-5347C337A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974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B9C-34F4-3F7D-B07A-C3AE7B5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83184-2828-B170-BDF2-261F905D9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D9BCF-A7EE-97EF-9E05-10445868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E16E-C0DC-D0C0-A3B7-F8A1D151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184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FD49-4313-465B-9F3E-644E1B02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67F6-626D-3AAC-1A19-367FBCFAD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88EB9-D2A9-921A-C579-5E538AAE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1826-D39C-3F8A-E585-780EACA1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7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D6E4-BEB5-96B9-C1D6-E3043373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B1250-DAED-C225-F82F-CA5C0C18B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5FD9-4BDD-3331-44AC-22CB863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F3B-627D-DF28-1422-9826E3289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70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3C2A-CD3F-1EC5-7ABF-7C23C730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698E-584A-1040-318E-08078308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6AA0-3B1F-5BFD-B33C-488752CA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E8BB-AB21-484F-C2E8-662B32F20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840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C28A-B228-E232-7327-C607726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CC82-BA8E-1745-60BD-FA3CD3BF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90531-58C5-37CB-7C38-DB768F93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CB89-C8EC-D95F-EA53-91DBB7D8A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0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A4F6-0051-7929-DDB2-06F29D4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60D2-CC35-D2DD-0C70-8ABDBB52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158C-BD17-08A2-5AC6-3143D7EB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080F2-1F0D-BCB8-1139-E67955B6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53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687F-410E-2801-5A04-C3F0F3E9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83172-2C78-A1EF-94BC-0B006FD96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5EB6-F75A-E948-DFCA-FB623D0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D499-EA66-7243-C663-582B8AF38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899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7A7F-AD64-B3F2-926C-A2BF73AB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F7E2-9619-3452-DC3E-5FFF11AF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5DAE-242C-8B24-D81F-31C55281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E59B-F3BD-8A54-2E68-A9A4C46BD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0086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DD77D-DC43-7F11-79F3-B6B81CF1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429-E1B6-1BAE-DDF5-7A83CF80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10D48-E335-9764-D1F8-4E3BAE2F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A68-5836-768B-484E-78E198AAA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883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D114-DCCE-D269-2B9C-303DE21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FE82A-D636-2B36-03C4-F9BAD3E8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33831-C6FD-D06D-2F52-B0DDC610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DFF8-3C86-E5D9-4578-2EFA0F3A3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634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3167-CCCA-A273-68E9-26D158A9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3DDC-9564-9A68-46CD-D5B23D4CF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E544-20D2-F352-CB78-E1497B42F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B5B6-F84E-59B4-092E-E9DC6283B5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731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978-F15A-F0DE-66E6-67868B2B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B1456-05C1-0532-DF0B-A155F8DD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409-16CB-02EA-F4D2-3320EAD2F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163F4-BFED-AE73-01A6-5B20512D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83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A5BB-C5F4-249F-8E91-89155FB6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DD5C6-2CA5-098A-A1A0-96EB960A4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BF6DB-092A-2982-7DA7-53798E1F7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8EDCD-A616-C23F-0ED6-EBC602BE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0850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55A9-1825-FD36-7850-84CE8B71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FFEDE-EDA2-72D0-6788-682054C2A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B0FD-3A14-E0A1-2FC4-EB679C79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1B8F-0D53-4211-1CC1-3FA35DEA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2.emf"/><Relationship Id="rId4" Type="http://schemas.openxmlformats.org/officeDocument/2006/relationships/image" Target="../media/image57.svg"/><Relationship Id="rId9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5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emf"/><Relationship Id="rId3" Type="http://schemas.openxmlformats.org/officeDocument/2006/relationships/tags" Target="../tags/tag3.xml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5.svg"/><Relationship Id="rId5" Type="http://schemas.openxmlformats.org/officeDocument/2006/relationships/image" Target="../media/image80.jpg"/><Relationship Id="rId10" Type="http://schemas.openxmlformats.org/officeDocument/2006/relationships/image" Target="../media/image8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3.svg"/><Relationship Id="rId14" Type="http://schemas.openxmlformats.org/officeDocument/2006/relationships/image" Target="../media/image8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emf"/><Relationship Id="rId3" Type="http://schemas.openxmlformats.org/officeDocument/2006/relationships/image" Target="../media/image52.png"/><Relationship Id="rId7" Type="http://schemas.openxmlformats.org/officeDocument/2006/relationships/image" Target="../media/image95.png"/><Relationship Id="rId12" Type="http://schemas.openxmlformats.org/officeDocument/2006/relationships/image" Target="../media/image10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9.svg"/><Relationship Id="rId5" Type="http://schemas.microsoft.com/office/2007/relationships/hdphoto" Target="../media/hdphoto1.wdp"/><Relationship Id="rId10" Type="http://schemas.openxmlformats.org/officeDocument/2006/relationships/image" Target="../media/image98.png"/><Relationship Id="rId4" Type="http://schemas.openxmlformats.org/officeDocument/2006/relationships/image" Target="../media/image15.png"/><Relationship Id="rId9" Type="http://schemas.openxmlformats.org/officeDocument/2006/relationships/image" Target="../media/image9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0.emf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10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svg"/><Relationship Id="rId11" Type="http://schemas.openxmlformats.org/officeDocument/2006/relationships/image" Target="../media/image108.emf"/><Relationship Id="rId5" Type="http://schemas.openxmlformats.org/officeDocument/2006/relationships/image" Target="../media/image105.png"/><Relationship Id="rId10" Type="http://schemas.openxmlformats.org/officeDocument/2006/relationships/image" Target="../media/image107.emf"/><Relationship Id="rId4" Type="http://schemas.openxmlformats.org/officeDocument/2006/relationships/image" Target="../media/image23.svg"/><Relationship Id="rId9" Type="http://schemas.openxmlformats.org/officeDocument/2006/relationships/image" Target="../media/image16.png"/><Relationship Id="rId14" Type="http://schemas.openxmlformats.org/officeDocument/2006/relationships/image" Target="../media/image11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1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emf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emf"/><Relationship Id="rId4" Type="http://schemas.openxmlformats.org/officeDocument/2006/relationships/image" Target="../media/image16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jpg"/><Relationship Id="rId21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emf"/><Relationship Id="rId4" Type="http://schemas.openxmlformats.org/officeDocument/2006/relationships/image" Target="../media/image17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emf"/><Relationship Id="rId4" Type="http://schemas.openxmlformats.org/officeDocument/2006/relationships/image" Target="../media/image18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Initiatives de la semaine du 22 sept 2025. 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Bombay chez Leclerc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B084D-B29D-C6DD-1729-7E7B9ADFE8A1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BC2C4-F5B9-CCEA-E5B7-F27EC53A6B22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96AF6-D3AB-1B64-1764-12CBE605F8D0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70EB04-912E-162D-9D6D-A378C6902560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4DF112-2C64-825E-AB3E-04BFFACEA6D8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Présentation du contexte de marché chez Leclerc.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04245-058E-2B14-FBC6-B31941DC62C1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76CCB-DDD4-539A-3A16-2007C6AEDA1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stratégie de Leclerc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A5FB9-5683-B28C-0625-A1633727D834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D9A1B-E8B2-20A2-2535-4684163C98C3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127AB-B013-69B4-79CB-EFF40FF5BE56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 évolué l’environnement concurrentiel 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E9649-B2A6-D351-E914-63F07832190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6547C-1D5B-235E-B7ED-EEFBC83057C2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90BC9-7D01-DD1B-C9AC-68CE9C76DE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performance globale de Bombay dans cet environnement de marché 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7F331-3794-4AB9-793E-30D7609A77A1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02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2A8D-FDC5-DAE8-DBE0-06660DC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C859B-8576-99F8-4271-FFBE91BF988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EBFC9-5265-9AD7-A13C-6A2611FE106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3E1394-0C22-E66F-D1C0-185491FDC5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6A8A0-3FE8-CDE9-B2AC-DBECE24C593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CC9D42-C9DF-DC8D-49F2-B130326AF84F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7DB8F24-1879-B0F8-F989-78F95135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5524F-B01E-8295-6730-261AA562C5E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pratiqués avant promotion ont-ils été mis à jour durant la campagne (à la hausse ou à la baisse) ? Quel impact NIP ? PAR PRODUIT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8234243-7900-957A-347F-84D0148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BD7CF-3E34-C18B-07AD-96FFDA19229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3A610-501D-120D-CBF1-28EC183CD4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638A4E-C036-CE6F-718C-CDE7862251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D1D50-2BD0-BD91-1709-7EA1EC8E10FD}"/>
              </a:ext>
            </a:extLst>
          </p:cNvPr>
          <p:cNvGrpSpPr/>
          <p:nvPr/>
        </p:nvGrpSpPr>
        <p:grpSpPr>
          <a:xfrm>
            <a:off x="759837" y="2243165"/>
            <a:ext cx="10593964" cy="3341438"/>
            <a:chOff x="759836" y="2243165"/>
            <a:chExt cx="12630531" cy="393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F68BC-7EA3-1D56-2CA0-95422D989397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19EE1-0877-E864-2EAF-DC86A95DD1E8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12187-6477-D6E1-FBD5-889A385D0584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S+1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951E1-C87A-42C8-8E33-30C7C007F770}"/>
              </a:ext>
            </a:extLst>
          </p:cNvPr>
          <p:cNvGrpSpPr/>
          <p:nvPr/>
        </p:nvGrpSpPr>
        <p:grpSpPr>
          <a:xfrm>
            <a:off x="759837" y="5739166"/>
            <a:ext cx="10593964" cy="539208"/>
            <a:chOff x="759836" y="2243165"/>
            <a:chExt cx="12630531" cy="3933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BAE09-65E3-F69F-C4D4-39610065AC99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7EE03-E5E5-C07D-5E39-AFEAF62885DE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8B0E54-0A2E-0C59-3146-350C6B1815EF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79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1967-5F65-32A9-3750-951D6673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4E1FE-3A1C-4CBC-56F1-ABE90397D5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91E9E-4AF7-489D-C7FC-2E2DA4B4F7A6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4685E-5D2D-3D5D-3193-1B446DA7F7F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A3DF6-1818-AF1A-501A-A2FB415C152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C51964-0D78-A196-D748-9BE24C5EBFE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A9C9EC-01FE-2958-C46C-4FBE3A59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ADC58-C0FA-5F19-3E83-0469791197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Nos campagnes ont-elles altérées notre territoire prix et nos concurrents directs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2A86E77-7088-497E-6A2F-08DC70C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7E07B-F5F7-32FA-C096-6243EC1684FE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BF555-D920-F5D4-5F4C-5556299E3E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99F85-1869-90E9-2A8B-47E4A07FE08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462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8911-70B6-7297-C8AC-F6775D66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BF139-2B99-C180-AED4-369B17BC836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68549-D846-65AF-A497-4A0DF952C8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D503C3-CAD9-B210-FCE6-6FB479584B6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EA1F-AD4F-F826-DB8C-CC3F423E2B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6990DF8-1750-3CB6-1694-C94768F8972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4394E79-8567-923F-4DA4-B06D4678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BB0C5-3531-27D1-A323-2AB3A22D4D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acteurs plus haut de gamme entrent ils fréquemment dans notre territoire prix en période de promotion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CBA9B10-53B8-C272-4568-E978BD1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04E0CA-6323-A99E-FF25-0875FFA9BD8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5B222-E957-B5D8-0E8A-F9A74470031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A619E0-8FAC-A77A-99FF-61D778D3A4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475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7088-BEE7-D6E5-B78A-9FE0EC8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20290-618A-DAE7-20BA-A6923EFC4E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5E073-3FDD-C6FE-53DF-6895EAFC3EC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AC0639-87B3-A73F-76B1-8F7EBB41516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DF78-D1F1-ADAE-DDD0-4CD06D6D0F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4B3403-7E3C-CBF3-86CA-EEA9CB55247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D2B74BC-4855-D169-76F7-AF0F50B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2721-1B04-1BBA-B643-9AD504CE454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campagnes ont-elles eu un impact sur le franchissement d’un prix psychologique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A8B56AB-CA4F-3ACA-5893-075399F1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A6728-1F95-A5E7-7949-BB0EA67AA39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9CC0-0C32-BDF9-8A2E-0F217708775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9989E4-CE9C-687D-12CA-F4E3FBFAA2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69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D749-6D05-C09E-2968-2E13C03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D1AAD-EA12-C0AC-6D85-9EB78B431D9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5E40D0-9274-425A-B05B-B2F0A9E283F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475C4-50D4-4564-25D4-8241B5384A27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C58984-D16B-6D0B-F698-D24C4E6DDB15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605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40D0-E7C2-987F-B5DA-D69D80F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5E99C-CC6C-11F0-FD44-76CDB4C662D5}"/>
              </a:ext>
            </a:extLst>
          </p:cNvPr>
          <p:cNvSpPr/>
          <p:nvPr/>
        </p:nvSpPr>
        <p:spPr>
          <a:xfrm>
            <a:off x="789832" y="661790"/>
            <a:ext cx="10456694" cy="5534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a évolué le taux de disponibilité des différents produits et quel est le manque à gagner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 a-t-il des ruptures à répétition sur certains magasins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sont elles localisées sur une région ?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Combien de temps dure en moyenne une rupture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évolue ce délai sur les différents produits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augmentent-elles avant ou après promotion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prix changent-ils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rupture d’un produit est elle corrélée à la rupture des autres produits de la gamme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position sur le site change-t-elle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Quels sont les magasins à risque actuellement ?</a:t>
            </a:r>
          </a:p>
        </p:txBody>
      </p:sp>
    </p:spTree>
    <p:extLst>
      <p:ext uri="{BB962C8B-B14F-4D97-AF65-F5344CB8AC3E}">
        <p14:creationId xmlns:p14="http://schemas.microsoft.com/office/powerpoint/2010/main" val="2210529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0185-F1F6-9393-4911-B058DC11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D12A6-2A6F-A886-55B0-16DE7E5A3DA6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95EBDE-FA82-9B1D-3CD8-0194614B6447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D68100-4650-09B5-701D-8C831F0BA019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7CB706-879F-AEF7-D1FC-831AEFDDEC91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b="1" i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Comprendre l’environnement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Implémenter la conquête magasin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l’efficacité sur le parc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966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C050-58F5-D172-8660-C81D4641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1589BB-D481-89DC-E7E0-8EAD5D2E3C60}"/>
              </a:ext>
            </a:extLst>
          </p:cNvPr>
          <p:cNvSpPr/>
          <p:nvPr/>
        </p:nvSpPr>
        <p:spPr>
          <a:xfrm>
            <a:off x="789832" y="239486"/>
            <a:ext cx="10456694" cy="6379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 comparatif des principaux KPIs par zone commerciale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Une page pour comparer les performances sur les différentes régions (tableau de synthèse) sur les prix, les promotions, la distribution, les ruptures,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Liste des actions prioritaires par région sur une page (carte avec des bulles et une liste d’actions avec estimation du potentiel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des zones prioritaires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Pour chacun des cas on boucle pour avoir tout le contenu d’une zone à la suite (tout le contenu zone 1, puis 2,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1 page de synthèse pour chaque zone avec ses actions prioritaires détaillées et les impacts attendus par initiative.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l’environnement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détaillée sur chaque zone commerciale avec les concurrents locaux (et l’écart avec le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natio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), les prix moyens, etc.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On se concentre sur les différences dans l’environnement de marché, les magasins sont ils plus grands, quels sont les concurrents avec une forte implantation locale, etc.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Implémenter la conquête magasin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Zoom sur les magasins à conquérir en priorité avec une liste des 10 magasins prioritaires (si pertinent)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performance sur le parc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ruptures, incohérences prix, mise en avant produit, trous dans l’assortiment (i.e. renforcer le parc existant)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5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9E42-DDBA-EB6A-E7D0-C04DB9DB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48E4F0-C752-CE7F-F2C6-0AB456A838C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21D19-FF5F-E4F7-F347-CB9C035DE5AC}"/>
              </a:ext>
            </a:extLst>
          </p:cNvPr>
          <p:cNvSpPr/>
          <p:nvPr/>
        </p:nvSpPr>
        <p:spPr>
          <a:xfrm>
            <a:off x="532930" y="1403928"/>
            <a:ext cx="61417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4F7FD7-64C9-77E3-D7CE-AA7B139D8C7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1B3A97-4AB9-296D-7013-355407BCBAF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A001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A229-E9E1-5176-FF16-89A1F270540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63F7F-9CBD-84A0-24EB-65D1AEF7A4B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le poids de la catégorie Gin dans le rayon Spiritueux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636E4-7414-D3DF-04D9-7C94C141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F52AECA-7E83-1C17-D2F7-21655395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0C27-F6E8-4161-4285-880A09F4530D}"/>
              </a:ext>
            </a:extLst>
          </p:cNvPr>
          <p:cNvGrpSpPr/>
          <p:nvPr/>
        </p:nvGrpSpPr>
        <p:grpSpPr>
          <a:xfrm>
            <a:off x="6935720" y="1563201"/>
            <a:ext cx="4864394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D72A8-75D0-906C-8783-92F5686E311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nombre de spiritueux et de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7D0DB-F8C6-9028-3376-E149CDE5B33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2E2B1-2488-47DB-162B-ABE8E9573E31}"/>
              </a:ext>
            </a:extLst>
          </p:cNvPr>
          <p:cNvGrpSpPr/>
          <p:nvPr/>
        </p:nvGrpSpPr>
        <p:grpSpPr>
          <a:xfrm>
            <a:off x="898071" y="1563201"/>
            <a:ext cx="5779927" cy="534498"/>
            <a:chOff x="898070" y="1563201"/>
            <a:chExt cx="8137944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F4A12-F580-DF25-9C09-6CE1C54C9003}"/>
                </a:ext>
              </a:extLst>
            </p:cNvPr>
            <p:cNvSpPr txBox="1"/>
            <p:nvPr/>
          </p:nvSpPr>
          <p:spPr>
            <a:xfrm>
              <a:off x="898070" y="1563201"/>
              <a:ext cx="794904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 la catégorie dans le rayon en nombre de références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E6357-9615-75BD-08F4-8079B67D3B96}"/>
                </a:ext>
              </a:extLst>
            </p:cNvPr>
            <p:cNvSpPr txBox="1"/>
            <p:nvPr/>
          </p:nvSpPr>
          <p:spPr>
            <a:xfrm>
              <a:off x="898071" y="1787741"/>
              <a:ext cx="8137943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Part des produits de la catégorie dans le rayon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9E0ABC-3AF2-5A65-C3C1-31C9D97F8DD8}"/>
              </a:ext>
            </a:extLst>
          </p:cNvPr>
          <p:cNvSpPr/>
          <p:nvPr/>
        </p:nvSpPr>
        <p:spPr>
          <a:xfrm>
            <a:off x="10965887" y="197190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FE47A-8421-DC54-0E53-01141ED5361A}"/>
              </a:ext>
            </a:extLst>
          </p:cNvPr>
          <p:cNvSpPr/>
          <p:nvPr/>
        </p:nvSpPr>
        <p:spPr>
          <a:xfrm>
            <a:off x="10965887" y="410542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9C6B4B-CB42-5714-FA88-A9809F66012E}"/>
              </a:ext>
            </a:extLst>
          </p:cNvPr>
          <p:cNvSpPr/>
          <p:nvPr/>
        </p:nvSpPr>
        <p:spPr>
          <a:xfrm>
            <a:off x="11209422" y="2492970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+0,3%</a:t>
            </a:r>
            <a:endParaRPr lang="fr-FR" sz="1200" dirty="0">
              <a:solidFill>
                <a:schemeClr val="accent1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A1F03-C26D-DA54-7E63-DF3D137DC2E2}"/>
              </a:ext>
            </a:extLst>
          </p:cNvPr>
          <p:cNvSpPr/>
          <p:nvPr/>
        </p:nvSpPr>
        <p:spPr>
          <a:xfrm>
            <a:off x="11209422" y="4626491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-1,2%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387D8-E54A-6B45-1305-AF5369D8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1" y="2114078"/>
            <a:ext cx="5671129" cy="4132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4FDFB-347F-71D3-676F-935796464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121" y="4283223"/>
            <a:ext cx="4543405" cy="1963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01CFC2-41A6-4937-0DA6-BBD40613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121" y="2149703"/>
            <a:ext cx="4543403" cy="19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5D08-65D6-E167-B103-766ACAAE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3C02AF5-4470-F116-3228-246239F2AF66}"/>
              </a:ext>
            </a:extLst>
          </p:cNvPr>
          <p:cNvSpPr/>
          <p:nvPr/>
        </p:nvSpPr>
        <p:spPr>
          <a:xfrm>
            <a:off x="-1" y="1419694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2FDF5-B419-D550-8B00-4C3916B416C8}"/>
              </a:ext>
            </a:extLst>
          </p:cNvPr>
          <p:cNvSpPr/>
          <p:nvPr/>
        </p:nvSpPr>
        <p:spPr>
          <a:xfrm>
            <a:off x="532930" y="1419694"/>
            <a:ext cx="8581291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85868F-4554-414D-94A1-ADF0CD96EBA1}"/>
              </a:ext>
            </a:extLst>
          </p:cNvPr>
          <p:cNvGrpSpPr/>
          <p:nvPr/>
        </p:nvGrpSpPr>
        <p:grpSpPr>
          <a:xfrm>
            <a:off x="1572101" y="2288081"/>
            <a:ext cx="7133097" cy="3243964"/>
            <a:chOff x="1572101" y="2288081"/>
            <a:chExt cx="7133097" cy="3243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B8477A-EAB8-8D59-881E-6DAA2E110329}"/>
                </a:ext>
              </a:extLst>
            </p:cNvPr>
            <p:cNvSpPr/>
            <p:nvPr/>
          </p:nvSpPr>
          <p:spPr>
            <a:xfrm>
              <a:off x="1572101" y="2288081"/>
              <a:ext cx="3562004" cy="3243964"/>
            </a:xfrm>
            <a:prstGeom prst="rect">
              <a:avLst/>
            </a:prstGeom>
            <a:solidFill>
              <a:srgbClr val="F7D4D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19DDC6-235C-7BB9-7F4A-DF6B97D748CA}"/>
                </a:ext>
              </a:extLst>
            </p:cNvPr>
            <p:cNvSpPr/>
            <p:nvPr/>
          </p:nvSpPr>
          <p:spPr>
            <a:xfrm>
              <a:off x="5143194" y="2288081"/>
              <a:ext cx="3562004" cy="3243964"/>
            </a:xfrm>
            <a:prstGeom prst="rect">
              <a:avLst/>
            </a:prstGeom>
            <a:solidFill>
              <a:srgbClr val="E2F0D9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F33EB-F950-B6CF-18FE-8B88A2093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649" y="2288263"/>
              <a:ext cx="0" cy="324360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16FB696F-6685-36BC-47FC-F6238653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V="1">
            <a:off x="6562367" y="2312056"/>
            <a:ext cx="723658" cy="72365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16BCEC2B-2A49-C73F-8F41-58A8853F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991274" y="2309985"/>
            <a:ext cx="723658" cy="73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F046691-5190-49B5-4465-38F595CD231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F6B27-A1AB-F45F-A4C7-31A363727054}"/>
              </a:ext>
            </a:extLst>
          </p:cNvPr>
          <p:cNvSpPr txBox="1"/>
          <p:nvPr/>
        </p:nvSpPr>
        <p:spPr>
          <a:xfrm>
            <a:off x="898070" y="1563201"/>
            <a:ext cx="79490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Répartition de l’évolution des prix par litre et par marque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CC8F0-3256-7FF8-9B28-8BE89DCB32D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A426-CD7A-AACD-6639-B3153291973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D451-9CF0-32B7-86A0-F58E718B8E88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stratégie prix globale a adopté Leclerc entre le 23 juin 2025 et le 22 sept 2025 sur le rayon Spiritueux et la catégorie Gin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2FA85-489A-76F9-94E4-77834ED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EF3CAB54-4101-DFCC-4DD3-C9595914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6BEC9-2EBA-F7E8-6ED0-4F0F2F929916}"/>
              </a:ext>
            </a:extLst>
          </p:cNvPr>
          <p:cNvSpPr txBox="1"/>
          <p:nvPr/>
        </p:nvSpPr>
        <p:spPr>
          <a:xfrm>
            <a:off x="898071" y="1787741"/>
            <a:ext cx="6328230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Comparaison des prix entre le 23 juin 2025 et le  22 sept 2025 chez Leclerc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CC83EF-C59F-B8E2-E55F-410EBED563BD}"/>
              </a:ext>
            </a:extLst>
          </p:cNvPr>
          <p:cNvSpPr/>
          <p:nvPr/>
        </p:nvSpPr>
        <p:spPr>
          <a:xfrm>
            <a:off x="11054787" y="169255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78EC3-BFC6-0870-C9FB-7C27903FDC3A}"/>
              </a:ext>
            </a:extLst>
          </p:cNvPr>
          <p:cNvSpPr/>
          <p:nvPr/>
        </p:nvSpPr>
        <p:spPr>
          <a:xfrm>
            <a:off x="11054787" y="4059284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2C648-2222-555F-57EC-FE22E77016F5}"/>
              </a:ext>
            </a:extLst>
          </p:cNvPr>
          <p:cNvSpPr txBox="1"/>
          <p:nvPr/>
        </p:nvSpPr>
        <p:spPr>
          <a:xfrm>
            <a:off x="9352496" y="1670923"/>
            <a:ext cx="2353707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Synthèse</a:t>
            </a:r>
            <a:endParaRPr lang="fr-FR" sz="1400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340AC-A24A-729C-49C0-5534AA161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7738" y="4431564"/>
            <a:ext cx="3074193" cy="1775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9BDC7-6FE1-5016-62BA-B366F49ED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737" y="2105000"/>
            <a:ext cx="3074190" cy="17753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4BC66A-17A7-BDD0-1E18-017D17F3D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071" y="2322240"/>
            <a:ext cx="7956475" cy="39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3DBB-9F97-6743-966E-01AC1E9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D8B9F9-1DAD-EF67-762C-143058C8541E}"/>
              </a:ext>
            </a:extLst>
          </p:cNvPr>
          <p:cNvSpPr/>
          <p:nvPr/>
        </p:nvSpPr>
        <p:spPr>
          <a:xfrm>
            <a:off x="-1" y="1420306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D98C-630F-3FC2-0DAB-C59499BB730A}"/>
              </a:ext>
            </a:extLst>
          </p:cNvPr>
          <p:cNvSpPr/>
          <p:nvPr/>
        </p:nvSpPr>
        <p:spPr>
          <a:xfrm>
            <a:off x="532931" y="1419694"/>
            <a:ext cx="4651318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B4DCB0-D751-B67B-8C6C-E835B68F96A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3949B3-2DF3-EEC7-C02C-814B6736623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491E0-73FE-5301-2D8D-0266A406DEC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191A-9AEF-CFD0-0B67-CAA15C49021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Quelles sont les catégories les plus favorables à la distribution de Gin, en termes de poids et de dynamisme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5F7BEC-D01E-3249-7015-0A7B4EE3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13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6A8DDF07-257E-24A9-80FF-8485A8B6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D7DC95-C78F-2676-4CFF-2005DD556A13}"/>
              </a:ext>
            </a:extLst>
          </p:cNvPr>
          <p:cNvGrpSpPr/>
          <p:nvPr/>
        </p:nvGrpSpPr>
        <p:grpSpPr>
          <a:xfrm>
            <a:off x="898071" y="1563201"/>
            <a:ext cx="3986307" cy="534498"/>
            <a:chOff x="898069" y="1563201"/>
            <a:chExt cx="9098881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12DAE-D300-93C4-0E4F-DC24F3199E7F}"/>
                </a:ext>
              </a:extLst>
            </p:cNvPr>
            <p:cNvSpPr txBox="1"/>
            <p:nvPr/>
          </p:nvSpPr>
          <p:spPr>
            <a:xfrm>
              <a:off x="898069" y="1563201"/>
              <a:ext cx="9098879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Gin proposés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41D35-B181-E565-A6F5-FD223BC55CD3}"/>
                </a:ext>
              </a:extLst>
            </p:cNvPr>
            <p:cNvSpPr txBox="1"/>
            <p:nvPr/>
          </p:nvSpPr>
          <p:spPr>
            <a:xfrm>
              <a:off x="898071" y="1787741"/>
              <a:ext cx="9098879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9C1D19-030A-DB8D-17B6-18E4BE0A6A82}"/>
              </a:ext>
            </a:extLst>
          </p:cNvPr>
          <p:cNvSpPr txBox="1"/>
          <p:nvPr/>
        </p:nvSpPr>
        <p:spPr>
          <a:xfrm>
            <a:off x="8252659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Spiritueux </a:t>
            </a:r>
          </a:p>
          <a:p>
            <a:r>
              <a:rPr lang="fr-FR" sz="1200" b="1">
                <a:latin typeface="Aptos" panose="020B0004020202020204" pitchFamily="34" charset="0"/>
              </a:rPr>
              <a:t>par magasin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C0B41-FA85-B5DB-3B88-945070E790F0}"/>
              </a:ext>
            </a:extLst>
          </p:cNvPr>
          <p:cNvSpPr txBox="1"/>
          <p:nvPr/>
        </p:nvSpPr>
        <p:spPr>
          <a:xfrm>
            <a:off x="9374118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Nombre de </a:t>
            </a:r>
          </a:p>
          <a:p>
            <a:r>
              <a:rPr lang="fr-FR" sz="1200" b="1">
                <a:latin typeface="Aptos" panose="020B0004020202020204" pitchFamily="34" charset="0"/>
              </a:rPr>
              <a:t>Gin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C2256-1354-735B-57F6-27D07F1E7DB6}"/>
              </a:ext>
            </a:extLst>
          </p:cNvPr>
          <p:cNvSpPr txBox="1"/>
          <p:nvPr/>
        </p:nvSpPr>
        <p:spPr>
          <a:xfrm>
            <a:off x="7131200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magasins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C1187-C464-2DD6-0C89-65908F5FCCD6}"/>
              </a:ext>
            </a:extLst>
          </p:cNvPr>
          <p:cNvSpPr txBox="1"/>
          <p:nvPr/>
        </p:nvSpPr>
        <p:spPr>
          <a:xfrm>
            <a:off x="10409851" y="1547812"/>
            <a:ext cx="1207185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en-US" sz="1200" b="1">
                <a:latin typeface="Aptos" panose="020B0004020202020204" pitchFamily="34" charset="0"/>
              </a:rPr>
              <a:t>Evol. Gin vs. 23 juin 2025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AC6F6-A3BF-7221-4ABF-CF20E4F9347E}"/>
              </a:ext>
            </a:extLst>
          </p:cNvPr>
          <p:cNvGrpSpPr/>
          <p:nvPr/>
        </p:nvGrpSpPr>
        <p:grpSpPr>
          <a:xfrm>
            <a:off x="5288745" y="2020782"/>
            <a:ext cx="6294746" cy="3960000"/>
            <a:chOff x="5288745" y="2049966"/>
            <a:chExt cx="6294746" cy="39461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5660DB-6FA2-4F41-2BEB-3186D62EBBA8}"/>
                </a:ext>
              </a:extLst>
            </p:cNvPr>
            <p:cNvCxnSpPr/>
            <p:nvPr/>
          </p:nvCxnSpPr>
          <p:spPr>
            <a:xfrm>
              <a:off x="5288745" y="235351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54C158-05AD-A085-394E-61D0DB126622}"/>
                </a:ext>
              </a:extLst>
            </p:cNvPr>
            <p:cNvCxnSpPr/>
            <p:nvPr/>
          </p:nvCxnSpPr>
          <p:spPr>
            <a:xfrm>
              <a:off x="5288745" y="204996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B7D0-B85B-12C4-EE55-E433584A81EE}"/>
                </a:ext>
              </a:extLst>
            </p:cNvPr>
            <p:cNvCxnSpPr/>
            <p:nvPr/>
          </p:nvCxnSpPr>
          <p:spPr>
            <a:xfrm>
              <a:off x="5288745" y="265706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0EE058-A117-D16A-C8C1-D5910F9A4BCE}"/>
                </a:ext>
              </a:extLst>
            </p:cNvPr>
            <p:cNvCxnSpPr/>
            <p:nvPr/>
          </p:nvCxnSpPr>
          <p:spPr>
            <a:xfrm>
              <a:off x="5288745" y="2960619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A9F7B0-D248-0610-CCA0-D020B0EEFF27}"/>
                </a:ext>
              </a:extLst>
            </p:cNvPr>
            <p:cNvCxnSpPr/>
            <p:nvPr/>
          </p:nvCxnSpPr>
          <p:spPr>
            <a:xfrm>
              <a:off x="5288745" y="326417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FC2069-5975-0D33-828D-1451A7C37F69}"/>
                </a:ext>
              </a:extLst>
            </p:cNvPr>
            <p:cNvCxnSpPr/>
            <p:nvPr/>
          </p:nvCxnSpPr>
          <p:spPr>
            <a:xfrm>
              <a:off x="5288745" y="3567721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89E9D7-673E-EE1B-F696-5D65301B1231}"/>
                </a:ext>
              </a:extLst>
            </p:cNvPr>
            <p:cNvCxnSpPr/>
            <p:nvPr/>
          </p:nvCxnSpPr>
          <p:spPr>
            <a:xfrm>
              <a:off x="5288745" y="3871272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767AD-0F0F-0F69-E108-8453B7335FA3}"/>
                </a:ext>
              </a:extLst>
            </p:cNvPr>
            <p:cNvCxnSpPr/>
            <p:nvPr/>
          </p:nvCxnSpPr>
          <p:spPr>
            <a:xfrm>
              <a:off x="5288745" y="4174823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7595F2-C6AE-F4EC-7644-0E95A3C0FACE}"/>
                </a:ext>
              </a:extLst>
            </p:cNvPr>
            <p:cNvCxnSpPr/>
            <p:nvPr/>
          </p:nvCxnSpPr>
          <p:spPr>
            <a:xfrm>
              <a:off x="5288745" y="4478374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4E44A-83CE-4A78-AC28-20D13ED41924}"/>
                </a:ext>
              </a:extLst>
            </p:cNvPr>
            <p:cNvCxnSpPr/>
            <p:nvPr/>
          </p:nvCxnSpPr>
          <p:spPr>
            <a:xfrm>
              <a:off x="5288745" y="4781925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6D211C-8903-0118-7D5F-126DC024A1CA}"/>
                </a:ext>
              </a:extLst>
            </p:cNvPr>
            <p:cNvCxnSpPr/>
            <p:nvPr/>
          </p:nvCxnSpPr>
          <p:spPr>
            <a:xfrm>
              <a:off x="5288745" y="538902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6B36F3-FC36-D097-D006-2A7E40056D17}"/>
                </a:ext>
              </a:extLst>
            </p:cNvPr>
            <p:cNvCxnSpPr/>
            <p:nvPr/>
          </p:nvCxnSpPr>
          <p:spPr>
            <a:xfrm>
              <a:off x="5288745" y="569257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419F0A-0B53-E42F-454B-F6EE06C1F027}"/>
                </a:ext>
              </a:extLst>
            </p:cNvPr>
            <p:cNvCxnSpPr/>
            <p:nvPr/>
          </p:nvCxnSpPr>
          <p:spPr>
            <a:xfrm>
              <a:off x="5288745" y="599613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B60363-87AF-80B5-CF98-A4A77DB6AECC}"/>
                </a:ext>
              </a:extLst>
            </p:cNvPr>
            <p:cNvCxnSpPr/>
            <p:nvPr/>
          </p:nvCxnSpPr>
          <p:spPr>
            <a:xfrm>
              <a:off x="5288745" y="508547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D9E0B0-94CD-0EEA-DBCE-E288A050E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29" y="1870700"/>
            <a:ext cx="3717471" cy="428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75BB6C-8E30-E5B5-2BE3-7E196FADB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702" y="1870700"/>
            <a:ext cx="1752891" cy="428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AB2FD4-908C-BC92-FFA0-6B97C7707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268" y="1870700"/>
            <a:ext cx="1207683" cy="428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75D472-8CFF-7DE9-7A1A-E4B284EB5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071" y="1916349"/>
            <a:ext cx="833234" cy="42286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A5EC6D-78B3-7280-EA3B-6E5FD0BEE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49" y="2029270"/>
            <a:ext cx="4643195" cy="43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9B48-5687-2650-1B38-67A5518F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87B5A67-8C8E-CFBB-1D77-05BCFE80AB1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A51EB-9DFF-93F5-3E9A-0DCAE1BFF4ED}"/>
              </a:ext>
            </a:extLst>
          </p:cNvPr>
          <p:cNvSpPr/>
          <p:nvPr/>
        </p:nvSpPr>
        <p:spPr>
          <a:xfrm>
            <a:off x="532930" y="1403928"/>
            <a:ext cx="1119075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E85EB4-27E2-6426-D411-C6892020F7B5}"/>
              </a:ext>
            </a:extLst>
          </p:cNvPr>
          <p:cNvSpPr txBox="1"/>
          <p:nvPr/>
        </p:nvSpPr>
        <p:spPr>
          <a:xfrm>
            <a:off x="898070" y="1563201"/>
            <a:ext cx="1070172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Prix par litre avant promotion moyen sur les marques de Gin chez Leclerc au 22 sept 2025.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8A04E-DB8E-BCBF-0D0F-AA05013561A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10152F-CCCA-AC85-8AC6-5F3F8DEEED0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D4E66-DED5-839F-B946-CFBB6A08BB2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C605-7CB6-C29D-03EC-6A12362AF40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se positionne Bombay sur sa catégorie et quelle est sa performance par rapport à ses principaux concurrents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3316E-FCFA-6C75-2BF0-5628C9EB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77822435-1F4C-FF80-44F1-0BB15B24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3539-3033-BDD7-117A-70CD10E288DA}"/>
              </a:ext>
            </a:extLst>
          </p:cNvPr>
          <p:cNvSpPr txBox="1"/>
          <p:nvPr/>
        </p:nvSpPr>
        <p:spPr>
          <a:xfrm>
            <a:off x="898070" y="1787741"/>
            <a:ext cx="10701729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Top [Top_marque] des marques de Gin en termes de distribution numérique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8CE80-B7DE-7AFD-4984-D59A87B2E77C}"/>
              </a:ext>
            </a:extLst>
          </p:cNvPr>
          <p:cNvSpPr/>
          <p:nvPr/>
        </p:nvSpPr>
        <p:spPr>
          <a:xfrm>
            <a:off x="10246567" y="5994873"/>
            <a:ext cx="1361288" cy="386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i="1">
                <a:solidFill>
                  <a:schemeClr val="tx1"/>
                </a:solidFill>
                <a:latin typeface="+mj-lt"/>
              </a:rPr>
              <a:t>Evol. DN VS 23 juin 2025</a:t>
            </a:r>
            <a:endParaRPr lang="fr-FR" sz="1100" i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CB548-A92F-2FA0-1D6D-B56C226D3FE4}"/>
              </a:ext>
            </a:extLst>
          </p:cNvPr>
          <p:cNvGrpSpPr/>
          <p:nvPr/>
        </p:nvGrpSpPr>
        <p:grpSpPr>
          <a:xfrm>
            <a:off x="1232573" y="2157445"/>
            <a:ext cx="10367226" cy="381872"/>
            <a:chOff x="898070" y="2157447"/>
            <a:chExt cx="10825618" cy="3818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9C2A39-91BD-1A5C-24D0-2FA09AED86F6}"/>
                </a:ext>
              </a:extLst>
            </p:cNvPr>
            <p:cNvGrpSpPr/>
            <p:nvPr/>
          </p:nvGrpSpPr>
          <p:grpSpPr>
            <a:xfrm>
              <a:off x="898070" y="2471085"/>
              <a:ext cx="10825618" cy="68234"/>
              <a:chOff x="1064302" y="2366155"/>
              <a:chExt cx="13233816" cy="6823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99699D-9E51-8D41-F915-70C923A1D864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rgbClr val="E6A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EE310D-8050-D184-4831-2973688298EC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6FA17A6-C60C-9809-6B13-75382FCF238A}"/>
                  </a:ext>
                </a:extLst>
              </p:cNvPr>
              <p:cNvSpPr/>
              <p:nvPr/>
            </p:nvSpPr>
            <p:spPr>
              <a:xfrm>
                <a:off x="1008588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7592C9-36B5-18C9-3446-C40048916499}"/>
                </a:ext>
              </a:extLst>
            </p:cNvPr>
            <p:cNvGrpSpPr/>
            <p:nvPr/>
          </p:nvGrpSpPr>
          <p:grpSpPr>
            <a:xfrm>
              <a:off x="898070" y="2157447"/>
              <a:ext cx="10825618" cy="275029"/>
              <a:chOff x="1064302" y="2366155"/>
              <a:chExt cx="13233816" cy="682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B300B7A-63CD-42EF-4DBF-5312607BBB5E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rgbClr val="E6AF00"/>
                    </a:solidFill>
                  </a:rPr>
                  <a:t>Haut de gamme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21F64C64-42D5-4A6D-85E8-CE6426C095C8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accent4"/>
                    </a:solidFill>
                  </a:rPr>
                  <a:t>Milieu de gamme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FDDE50-5A5F-92A1-5D47-8C6D84EE8F03}"/>
                  </a:ext>
                </a:extLst>
              </p:cNvPr>
              <p:cNvSpPr/>
              <p:nvPr/>
            </p:nvSpPr>
            <p:spPr>
              <a:xfrm>
                <a:off x="10085883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Entrée de gamme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1B9CF9-9AF9-0FAF-7EC6-CC8D3F394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2" y="2654331"/>
            <a:ext cx="11071369" cy="3067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8DDD-533E-6360-ECB6-BF283F97B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66" y="5614577"/>
            <a:ext cx="10817314" cy="5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579F-7D5A-9B6F-A43E-88CEB4EF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500572D-0E15-A149-112E-F066B25F8C30}"/>
              </a:ext>
            </a:extLst>
          </p:cNvPr>
          <p:cNvSpPr/>
          <p:nvPr/>
        </p:nvSpPr>
        <p:spPr>
          <a:xfrm>
            <a:off x="0" y="1420305"/>
            <a:ext cx="8630480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C7F5E-4AC8-D859-D3AD-C441043E514A}"/>
              </a:ext>
            </a:extLst>
          </p:cNvPr>
          <p:cNvSpPr/>
          <p:nvPr/>
        </p:nvSpPr>
        <p:spPr>
          <a:xfrm>
            <a:off x="532930" y="1420305"/>
            <a:ext cx="759753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34B0C-717C-AAE5-035B-3B246404004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25" name="Picture 24" descr="Chess pieces">
              <a:extLst>
                <a:ext uri="{FF2B5EF4-FFF2-40B4-BE49-F238E27FC236}">
                  <a16:creationId xmlns:a16="http://schemas.microsoft.com/office/drawing/2014/main" id="{40279A33-A9FF-1BB5-EF4C-AF9A86BE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7A8477-BE78-4C64-35B9-CA8AFE6B2F02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037EC-1F3B-00EA-ED51-C78BAF61661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AD4860-CF6F-5B6A-D6C6-03CFDD3CD3B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DD111-A10B-82F2-3E4D-9EA448383CF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B585E-7D9E-25A0-72AC-9D9988AED24D}"/>
              </a:ext>
            </a:extLst>
          </p:cNvPr>
          <p:cNvSpPr txBox="1"/>
          <p:nvPr/>
        </p:nvSpPr>
        <p:spPr>
          <a:xfrm>
            <a:off x="898070" y="492774"/>
            <a:ext cx="75975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positionnement et la distribution des concurrents de Bombay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EEA32-9D70-4835-4BCA-206E11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AAEFA-1E39-D608-1FA7-F3BABB5EC99D}"/>
              </a:ext>
            </a:extLst>
          </p:cNvPr>
          <p:cNvGrpSpPr/>
          <p:nvPr/>
        </p:nvGrpSpPr>
        <p:grpSpPr>
          <a:xfrm>
            <a:off x="898070" y="1563201"/>
            <a:ext cx="6418981" cy="534498"/>
            <a:chOff x="898071" y="1563201"/>
            <a:chExt cx="5478796" cy="534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A32E1-5A1D-15BF-586D-048E435DD146}"/>
                </a:ext>
              </a:extLst>
            </p:cNvPr>
            <p:cNvSpPr txBox="1"/>
            <p:nvPr/>
          </p:nvSpPr>
          <p:spPr>
            <a:xfrm>
              <a:off x="898071" y="1563201"/>
              <a:ext cx="5478796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E9EBF-B3AF-3E3D-05A8-861739EFD57E}"/>
                </a:ext>
              </a:extLst>
            </p:cNvPr>
            <p:cNvSpPr txBox="1"/>
            <p:nvPr/>
          </p:nvSpPr>
          <p:spPr>
            <a:xfrm>
              <a:off x="898071" y="1787741"/>
              <a:ext cx="5478796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Situation au 22 sept 2025 chez Leclerc et évolution depuis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8CF7EB-A204-8EE1-2177-18BBA579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033"/>
              </p:ext>
            </p:extLst>
          </p:nvPr>
        </p:nvGraphicFramePr>
        <p:xfrm>
          <a:off x="8791575" y="4851853"/>
          <a:ext cx="3312000" cy="154656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3112293948"/>
                    </a:ext>
                  </a:extLst>
                </a:gridCol>
                <a:gridCol w="249251">
                  <a:extLst>
                    <a:ext uri="{9D8B030D-6E8A-4147-A177-3AD203B41FA5}">
                      <a16:colId xmlns:a16="http://schemas.microsoft.com/office/drawing/2014/main" val="2923283188"/>
                    </a:ext>
                  </a:extLst>
                </a:gridCol>
                <a:gridCol w="1118749">
                  <a:extLst>
                    <a:ext uri="{9D8B030D-6E8A-4147-A177-3AD203B41FA5}">
                      <a16:colId xmlns:a16="http://schemas.microsoft.com/office/drawing/2014/main" val="38466026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935460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7893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444113"/>
                    </a:ext>
                  </a:extLst>
                </a:gridCol>
              </a:tblGrid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Gvine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Tanqueray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659776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Bulldog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23819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Sakurao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1729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Xii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75144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➤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728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16E61DA-C454-2E7E-5D0A-A48FC901FA3C}"/>
              </a:ext>
            </a:extLst>
          </p:cNvPr>
          <p:cNvSpPr txBox="1"/>
          <p:nvPr/>
        </p:nvSpPr>
        <p:spPr>
          <a:xfrm>
            <a:off x="9086850" y="4492551"/>
            <a:ext cx="2886076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ptos" panose="020B0004020202020204" pitchFamily="34" charset="0"/>
              </a:rPr>
              <a:t>Légende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CD0C1694-54CC-E9F2-B0F0-DE2BEC41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CF069-4E3F-EB24-03B2-F578CDFC8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0" y="2167189"/>
            <a:ext cx="7059878" cy="41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922-2584-D667-26B5-26421766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8146870-FF14-FF50-D60D-183E193BF82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5EC3B-3434-7020-AC07-691238BF5AFF}"/>
              </a:ext>
            </a:extLst>
          </p:cNvPr>
          <p:cNvSpPr/>
          <p:nvPr/>
        </p:nvSpPr>
        <p:spPr>
          <a:xfrm>
            <a:off x="532930" y="1403928"/>
            <a:ext cx="5036227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FF4386-FE9D-3DC6-073C-7D974DEA274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38D14-7713-21DF-D7F8-F7204209FC3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A103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BE2A-D4CA-05AB-9BFA-83E2B2A8FC6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2C59-8989-5057-7BE3-2ECB3232481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territoires prix les plus occupés sur la catégorie Gin et comment se positionne Bombay sur son propre territoire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0277AF-64F7-CACF-6F84-6ABA69DA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16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B9CCB9E2-E47B-09A4-32E1-A1D13095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A19D51-D277-82EA-7C20-DF96154CDB0B}"/>
              </a:ext>
            </a:extLst>
          </p:cNvPr>
          <p:cNvGrpSpPr/>
          <p:nvPr/>
        </p:nvGrpSpPr>
        <p:grpSpPr>
          <a:xfrm>
            <a:off x="898070" y="1563201"/>
            <a:ext cx="4326467" cy="534498"/>
            <a:chOff x="1050129" y="1563201"/>
            <a:chExt cx="4326467" cy="5344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1F04D5-5343-2B15-2513-FFBF695FA4D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0493C-2E4F-B5B8-3CE0-6855E2A4CF6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Prix P5, moyen, et P95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D601F7-B01C-D10E-D18F-8E2CAEC73443}"/>
              </a:ext>
            </a:extLst>
          </p:cNvPr>
          <p:cNvGrpSpPr/>
          <p:nvPr/>
        </p:nvGrpSpPr>
        <p:grpSpPr>
          <a:xfrm>
            <a:off x="5874425" y="1563201"/>
            <a:ext cx="5925689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98909-7DEE-A870-395C-CBCABD9F5A7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détaillé de Bombay.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8DE500-4110-79EB-057C-8DDC96D2698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Distribution des occurrences prix par litre avant promo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57FFF8-40E1-A2DC-C115-E9FEB9012A81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8CCA9-5DF0-134A-B078-F65336E0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221" y="1991950"/>
            <a:ext cx="2204106" cy="4185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66967-82D5-F401-A355-459B59C0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21" y="2069926"/>
            <a:ext cx="5990809" cy="4152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5B188-21FF-BCBE-D071-B458A882C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31" y="2033517"/>
            <a:ext cx="4017943" cy="408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91E4BF-1BFF-6AF3-9855-3FB2C5434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733" y="2071413"/>
            <a:ext cx="1281229" cy="1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1698-B250-C635-C793-BC69BC24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7C586E-7F92-D91F-37F2-8E6ACEEE5AB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9EE90-D3FB-E4ED-6DC2-859B5D2066D6}"/>
              </a:ext>
            </a:extLst>
          </p:cNvPr>
          <p:cNvSpPr/>
          <p:nvPr/>
        </p:nvSpPr>
        <p:spPr>
          <a:xfrm>
            <a:off x="532930" y="1403928"/>
            <a:ext cx="622797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5C0680-B775-666A-3D8A-5F67B7948F5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04821-AEB8-192F-7D26-9C0B3F0B1D9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EF745E7-0C5E-D87A-CA28-7F2D7839094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E846B85-73FC-D99F-01B9-5D3E095B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DE99-4C49-5557-1B9E-46BA9A202B2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Qui sont les principaux concurrents de Bombay sur son propre territoire prix et quelles sont les dynamiques concurrentielles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07BDC-8655-CE81-74E6-C9AACA07E7EF}"/>
              </a:ext>
            </a:extLst>
          </p:cNvPr>
          <p:cNvGrpSpPr/>
          <p:nvPr/>
        </p:nvGrpSpPr>
        <p:grpSpPr>
          <a:xfrm>
            <a:off x="7334217" y="1563201"/>
            <a:ext cx="4326467" cy="534498"/>
            <a:chOff x="1050129" y="1563201"/>
            <a:chExt cx="4326467" cy="534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CE87CA-DAAC-60DE-223A-1BC07DE30EA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principaux concurrents.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22584-9A0A-0A0D-29E5-CA9059F2762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856C1-0392-430F-A7E5-3DACC12EB8CD}"/>
              </a:ext>
            </a:extLst>
          </p:cNvPr>
          <p:cNvGrpSpPr/>
          <p:nvPr/>
        </p:nvGrpSpPr>
        <p:grpSpPr>
          <a:xfrm>
            <a:off x="898070" y="1563201"/>
            <a:ext cx="5414885" cy="534498"/>
            <a:chOff x="1050129" y="1563201"/>
            <a:chExt cx="4326467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9402C-5B36-AA5B-083B-4DE0A24BC53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Poids des marques sur le territoire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FBFA8-500F-9329-5BD3-D564DF7ED30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Répartition des produits proposées entre 30,00 € et 37,00 €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9FB626-60E7-91B6-8D14-133BEF3D50E4}"/>
              </a:ext>
            </a:extLst>
          </p:cNvPr>
          <p:cNvSpPr txBox="1"/>
          <p:nvPr/>
        </p:nvSpPr>
        <p:spPr>
          <a:xfrm>
            <a:off x="5156073" y="2104349"/>
            <a:ext cx="1128866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i="1" dirty="0">
                <a:latin typeface="Aptos" panose="020B0004020202020204" pitchFamily="34" charset="0"/>
              </a:rPr>
              <a:t>% références sur le territoire.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D2B39CE-8BF1-D702-455E-FCF8AC29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17</a:t>
            </a:fld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170E6B-68B8-5358-7767-CCEC3CEC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4" y="2393005"/>
            <a:ext cx="4317777" cy="3842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BE2D7F-4D06-C684-D004-945A5030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897" y="2401433"/>
            <a:ext cx="1283078" cy="38339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B9ADE-1DE4-9208-4E0D-C1B86DA1C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70" y="2114077"/>
            <a:ext cx="4568621" cy="3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C54B-1903-DF8E-D94F-D1CEEF6D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471E0-ADDD-A1D2-44D0-8B3C17F42F4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403A13BB-BEA0-4CD9-4B93-53FE96DC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572" r="14514" b="2054"/>
          <a:stretch>
            <a:fillRect/>
          </a:stretch>
        </p:blipFill>
        <p:spPr>
          <a:xfrm>
            <a:off x="6777115" y="1403928"/>
            <a:ext cx="5414885" cy="4985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4AA6A-30AB-CF46-9E0B-3B8EE4EBB082}"/>
              </a:ext>
            </a:extLst>
          </p:cNvPr>
          <p:cNvSpPr/>
          <p:nvPr/>
        </p:nvSpPr>
        <p:spPr>
          <a:xfrm>
            <a:off x="532929" y="1403928"/>
            <a:ext cx="6244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CCE0C-1E8C-AE06-2F73-8FC1642E3CA2}"/>
              </a:ext>
            </a:extLst>
          </p:cNvPr>
          <p:cNvSpPr/>
          <p:nvPr/>
        </p:nvSpPr>
        <p:spPr>
          <a:xfrm>
            <a:off x="6777116" y="1403928"/>
            <a:ext cx="5414885" cy="4985388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BE3163-EBC2-9267-573C-A5818115980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AED-4653-AA92-F1EA-F8DB32FAC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553722E-6781-B14D-BCC7-BF6411DA8AC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1BB69AA-0420-0BD1-70CC-2CA85491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891C-D586-D8B0-3B74-120EE452251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enjeux stratégiques du concurrent direct « TANQUERAY » chez Leclerc au cours des 3 derniers mois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BF3A-0761-9758-6EFC-8FAFEEF107A9}"/>
              </a:ext>
            </a:extLst>
          </p:cNvPr>
          <p:cNvSpPr txBox="1"/>
          <p:nvPr/>
        </p:nvSpPr>
        <p:spPr>
          <a:xfrm>
            <a:off x="7131548" y="1563201"/>
            <a:ext cx="432646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Récapitulatif de la performance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53DF2-9BE1-7151-9E66-12765147ACAA}"/>
              </a:ext>
            </a:extLst>
          </p:cNvPr>
          <p:cNvSpPr txBox="1"/>
          <p:nvPr/>
        </p:nvSpPr>
        <p:spPr>
          <a:xfrm>
            <a:off x="898070" y="1563201"/>
            <a:ext cx="5414885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Évolution de la DN et du prix moyen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5D39A-FF07-CC38-A720-A88428FA7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80436"/>
              </p:ext>
            </p:extLst>
          </p:nvPr>
        </p:nvGraphicFramePr>
        <p:xfrm>
          <a:off x="7131548" y="2088602"/>
          <a:ext cx="4706020" cy="4027989"/>
        </p:xfrm>
        <a:graphic>
          <a:graphicData uri="http://schemas.openxmlformats.org/drawingml/2006/table">
            <a:tbl>
              <a:tblPr/>
              <a:tblGrid>
                <a:gridCol w="183246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</a:tblGrid>
              <a:tr h="2717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Distribution numérique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32,3%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6/23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Outsider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de la distribution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+1,7pp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Légère progression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Positionnement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28,5 €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18/23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Entrée de gamme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Hausse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Produits par magasin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1,11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7/23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Moins de 2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produits / mag.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Diversification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Mise en avant du best seller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8/23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Fréquence promotionnelle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3/8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Magasins en promotion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54123F-E639-5590-A664-2EBE3B9EE7F7}"/>
              </a:ext>
            </a:extLst>
          </p:cNvPr>
          <p:cNvSpPr txBox="1"/>
          <p:nvPr/>
        </p:nvSpPr>
        <p:spPr>
          <a:xfrm>
            <a:off x="898070" y="3757033"/>
            <a:ext cx="5414885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Territoire prix de TANQUERAY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7EA9FE1-FA6D-C1F5-5B7A-FAA0AD1D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5F714-EAA8-D23D-9BD1-31D75452B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69" y="4113747"/>
            <a:ext cx="5606734" cy="213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46F28-B111-AD22-C46B-665E0626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1" y="1963888"/>
            <a:ext cx="5601631" cy="1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D4D5120-FDD3-1848-2FC6-CA31E79413DE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blipFill>
            <a:blip r:embed="rId5"/>
            <a:stretch>
              <a:fillRect t="-48594" b="-5874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A97160F-2E8F-8025-B42D-BE72F17B2E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4" progId="TCLayout.ActiveDocument.1">
                  <p:embed/>
                </p:oleObj>
              </mc:Choice>
              <mc:Fallback>
                <p:oleObj name="think-cell Slide" r:id="rId6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97160F-2E8F-8025-B42D-BE72F17B2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46EBC02-DDE4-3D6D-254A-19179D73ECB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957509" y="3839721"/>
            <a:ext cx="996456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b="1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94%</a:t>
            </a:r>
            <a:endParaRPr lang="fr-FR" b="1" noProof="0" dirty="0">
              <a:solidFill>
                <a:schemeClr val="accent4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5F81FF-73C4-2471-D625-7733FE1EB9D7}"/>
              </a:ext>
            </a:extLst>
          </p:cNvPr>
          <p:cNvSpPr/>
          <p:nvPr/>
        </p:nvSpPr>
        <p:spPr>
          <a:xfrm>
            <a:off x="701675" y="5035138"/>
            <a:ext cx="1810809" cy="1279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et évolution entre 23 juin 2025 et 22 sept 2025 chez Leclerc.</a:t>
            </a:r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F6A6F-3D98-7875-9607-D854821D3D23}"/>
              </a:ext>
            </a:extLst>
          </p:cNvPr>
          <p:cNvSpPr/>
          <p:nvPr/>
        </p:nvSpPr>
        <p:spPr>
          <a:xfrm>
            <a:off x="2967355" y="2991519"/>
            <a:ext cx="4799699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par produit Bombay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Chez Leclerc au 22 sept 2025</a:t>
            </a:r>
            <a:endParaRPr lang="fr-FR" sz="1400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68ACA-C290-BE84-B959-12995FA55991}"/>
              </a:ext>
            </a:extLst>
          </p:cNvPr>
          <p:cNvSpPr/>
          <p:nvPr/>
        </p:nvSpPr>
        <p:spPr>
          <a:xfrm>
            <a:off x="0" y="0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F44A59-321B-8C1F-AB50-1DEE3E9EDFB5}"/>
              </a:ext>
            </a:extLst>
          </p:cNvPr>
          <p:cNvSpPr/>
          <p:nvPr/>
        </p:nvSpPr>
        <p:spPr>
          <a:xfrm>
            <a:off x="8153400" y="804333"/>
            <a:ext cx="3614107" cy="5689600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FE893-89A6-9350-E8F4-4503A0487AB1}"/>
              </a:ext>
            </a:extLst>
          </p:cNvPr>
          <p:cNvGrpSpPr/>
          <p:nvPr/>
        </p:nvGrpSpPr>
        <p:grpSpPr>
          <a:xfrm>
            <a:off x="532932" y="246278"/>
            <a:ext cx="7530413" cy="710342"/>
            <a:chOff x="532932" y="246278"/>
            <a:chExt cx="7157805" cy="7103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867D82-4402-295B-0834-352EADEBD2A6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30FA44-E48C-F85F-3EF4-E6EE595B1C8D}"/>
                </a:ext>
              </a:extLst>
            </p:cNvPr>
            <p:cNvSpPr txBox="1"/>
            <p:nvPr/>
          </p:nvSpPr>
          <p:spPr>
            <a:xfrm>
              <a:off x="898070" y="246278"/>
              <a:ext cx="4976355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600" noProof="0">
                  <a:solidFill>
                    <a:schemeClr val="bg1"/>
                  </a:solidFill>
                  <a:latin typeface="Aptos" panose="020B0004020202020204" pitchFamily="34" charset="0"/>
                </a:rPr>
                <a:t>C. Situation actuelle de Bombay</a:t>
              </a:r>
              <a:endParaRPr lang="fr-FR" sz="1600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3C6F3-7CF9-7D17-7307-33CF797C4730}"/>
                </a:ext>
              </a:extLst>
            </p:cNvPr>
            <p:cNvSpPr txBox="1"/>
            <p:nvPr/>
          </p:nvSpPr>
          <p:spPr>
            <a:xfrm>
              <a:off x="898070" y="492774"/>
              <a:ext cx="6792667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noProof="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XXX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5FD683-5C51-071E-2B4F-A7D1E7BC4E32}"/>
              </a:ext>
            </a:extLst>
          </p:cNvPr>
          <p:cNvGrpSpPr/>
          <p:nvPr/>
        </p:nvGrpSpPr>
        <p:grpSpPr>
          <a:xfrm>
            <a:off x="8593666" y="5164307"/>
            <a:ext cx="2797655" cy="914400"/>
            <a:chOff x="8593666" y="5164307"/>
            <a:chExt cx="2896659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F380E5-9614-380B-897F-CE75FD724133}"/>
                </a:ext>
              </a:extLst>
            </p:cNvPr>
            <p:cNvSpPr/>
            <p:nvPr/>
          </p:nvSpPr>
          <p:spPr>
            <a:xfrm>
              <a:off x="8593666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FF5091-C50C-27F0-5508-4F7CBF6FAAF8}"/>
                </a:ext>
              </a:extLst>
            </p:cNvPr>
            <p:cNvSpPr/>
            <p:nvPr/>
          </p:nvSpPr>
          <p:spPr>
            <a:xfrm>
              <a:off x="10117032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2" name="Graphic 21" descr="Beer with solid fill">
            <a:extLst>
              <a:ext uri="{FF2B5EF4-FFF2-40B4-BE49-F238E27FC236}">
                <a16:creationId xmlns:a16="http://schemas.microsoft.com/office/drawing/2014/main" id="{AC6F13D0-EB9D-3736-F826-F6CD2D451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547" y="5265727"/>
            <a:ext cx="711560" cy="711560"/>
          </a:xfrm>
          <a:prstGeom prst="rect">
            <a:avLst/>
          </a:prstGeom>
        </p:spPr>
      </p:pic>
      <p:pic>
        <p:nvPicPr>
          <p:cNvPr id="24" name="Graphic 23" descr="Bottle with solid fill">
            <a:extLst>
              <a:ext uri="{FF2B5EF4-FFF2-40B4-BE49-F238E27FC236}">
                <a16:creationId xmlns:a16="http://schemas.microsoft.com/office/drawing/2014/main" id="{825C296B-5B74-52A1-24FC-4CD9539D7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5284" y="5265727"/>
            <a:ext cx="711560" cy="7115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338FB5-48D1-CCEB-0A95-C8600B9A01CA}"/>
              </a:ext>
            </a:extLst>
          </p:cNvPr>
          <p:cNvSpPr/>
          <p:nvPr/>
        </p:nvSpPr>
        <p:spPr>
          <a:xfrm>
            <a:off x="8686800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Prix/L moyen avant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2D322-E966-84CE-7F36-05595CA1F700}"/>
              </a:ext>
            </a:extLst>
          </p:cNvPr>
          <p:cNvSpPr/>
          <p:nvPr/>
        </p:nvSpPr>
        <p:spPr>
          <a:xfrm>
            <a:off x="10158099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Fréquence promotionnelle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795D5-439A-E83E-D80A-1B67FD35466C}"/>
              </a:ext>
            </a:extLst>
          </p:cNvPr>
          <p:cNvSpPr/>
          <p:nvPr/>
        </p:nvSpPr>
        <p:spPr>
          <a:xfrm>
            <a:off x="8686800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33,38 €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9A604-AFF5-C8EC-E410-3F6FA8A9EC52}"/>
              </a:ext>
            </a:extLst>
          </p:cNvPr>
          <p:cNvSpPr/>
          <p:nvPr/>
        </p:nvSpPr>
        <p:spPr>
          <a:xfrm>
            <a:off x="10158099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3%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09004E-F6BC-4720-492B-D4F452A9B9A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96962" y="4119866"/>
            <a:ext cx="717550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800" b="1" i="1">
                <a:solidFill>
                  <a:srgbClr val="2FB3B0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-0,1pp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2FB3B0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2954-6A3F-ADB3-12B7-A089B5741C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X001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7A799-A0FF-8E4B-B36D-6E6A50953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48" y="3538231"/>
            <a:ext cx="4846475" cy="2993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957B6-6B92-02CD-8E86-86A4015C3B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" y="3283763"/>
            <a:ext cx="1675523" cy="167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752BF-0497-9144-A944-6C6C117BF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7030" y="956622"/>
            <a:ext cx="3360297" cy="39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3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27A3-1DD6-B50D-6448-10F27CF8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BBF1806-863B-EA30-11ED-4461CAB8B20A}"/>
              </a:ext>
            </a:extLst>
          </p:cNvPr>
          <p:cNvSpPr txBox="1"/>
          <p:nvPr/>
        </p:nvSpPr>
        <p:spPr>
          <a:xfrm>
            <a:off x="395242" y="246278"/>
            <a:ext cx="3716707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88AA-05A5-8B4C-969A-3DA664EFF849}"/>
              </a:ext>
            </a:extLst>
          </p:cNvPr>
          <p:cNvGrpSpPr/>
          <p:nvPr/>
        </p:nvGrpSpPr>
        <p:grpSpPr>
          <a:xfrm>
            <a:off x="394471" y="4802550"/>
            <a:ext cx="3479029" cy="1545205"/>
            <a:chOff x="394471" y="4968804"/>
            <a:chExt cx="3479029" cy="15452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6CAD4-4B12-2CCF-90F8-BF99FAC1D16F}"/>
                </a:ext>
              </a:extLst>
            </p:cNvPr>
            <p:cNvSpPr/>
            <p:nvPr/>
          </p:nvSpPr>
          <p:spPr>
            <a:xfrm>
              <a:off x="395242" y="5344519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Informations collectées</a:t>
              </a:r>
            </a:p>
            <a:p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Localisation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du drive, liste des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produits proposés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au litre,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(cl),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immédiate, etc.</a:t>
              </a:r>
            </a:p>
          </p:txBody>
        </p:sp>
        <p:pic>
          <p:nvPicPr>
            <p:cNvPr id="25" name="Graphic 24" descr="Minimise with solid fill">
              <a:extLst>
                <a:ext uri="{FF2B5EF4-FFF2-40B4-BE49-F238E27FC236}">
                  <a16:creationId xmlns:a16="http://schemas.microsoft.com/office/drawing/2014/main" id="{6BB6D5E1-F341-EBA8-D755-8C7EE0A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471" y="4968804"/>
              <a:ext cx="446754" cy="4467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D75354-E504-0701-E5B6-D674AA777BF7}"/>
              </a:ext>
            </a:extLst>
          </p:cNvPr>
          <p:cNvGrpSpPr/>
          <p:nvPr/>
        </p:nvGrpSpPr>
        <p:grpSpPr>
          <a:xfrm>
            <a:off x="318271" y="2998425"/>
            <a:ext cx="3555229" cy="1730591"/>
            <a:chOff x="318271" y="3074322"/>
            <a:chExt cx="3555229" cy="1730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587E1-42A4-0D7E-BADF-A69B4221F37A}"/>
                </a:ext>
              </a:extLst>
            </p:cNvPr>
            <p:cNvSpPr/>
            <p:nvPr/>
          </p:nvSpPr>
          <p:spPr>
            <a:xfrm>
              <a:off x="395242" y="3478710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Périmètre des analyses</a:t>
              </a: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6" name="Graphic 25" descr="Tag with solid fill">
              <a:extLst>
                <a:ext uri="{FF2B5EF4-FFF2-40B4-BE49-F238E27FC236}">
                  <a16:creationId xmlns:a16="http://schemas.microsoft.com/office/drawing/2014/main" id="{F904D9F6-0B2C-6737-3DF7-D8AB695A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271" y="3074322"/>
              <a:ext cx="499638" cy="499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F33768-D183-34DC-D942-D58ED6D5590D}"/>
                </a:ext>
              </a:extLst>
            </p:cNvPr>
            <p:cNvSpPr/>
            <p:nvPr/>
          </p:nvSpPr>
          <p:spPr>
            <a:xfrm>
              <a:off x="395242" y="3820952"/>
              <a:ext cx="3478258" cy="98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L’étude est une analyse détaillée de la catégorie Gin chez Leclerc entre 23 juin 2025 et 22 sept 2025. </a:t>
              </a:r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348B8-05BC-85F7-401D-8E36045359AE}"/>
              </a:ext>
            </a:extLst>
          </p:cNvPr>
          <p:cNvGrpSpPr/>
          <p:nvPr/>
        </p:nvGrpSpPr>
        <p:grpSpPr>
          <a:xfrm>
            <a:off x="318271" y="1157762"/>
            <a:ext cx="3555229" cy="1624629"/>
            <a:chOff x="318271" y="1157762"/>
            <a:chExt cx="3555229" cy="1624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A3A000-1FDD-6C40-A571-7B81A6493F05}"/>
                </a:ext>
              </a:extLst>
            </p:cNvPr>
            <p:cNvSpPr/>
            <p:nvPr/>
          </p:nvSpPr>
          <p:spPr>
            <a:xfrm>
              <a:off x="395242" y="1612901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utilisée</a:t>
              </a:r>
            </a:p>
            <a:p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L’ensemble des informations présentées ont été collectées directement sur les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sites internet des distributeurs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fr-FR" sz="14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Grocery bag with solid fill">
              <a:extLst>
                <a:ext uri="{FF2B5EF4-FFF2-40B4-BE49-F238E27FC236}">
                  <a16:creationId xmlns:a16="http://schemas.microsoft.com/office/drawing/2014/main" id="{4F700886-86A8-B6ED-AE49-E560710A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71" y="1157762"/>
              <a:ext cx="499638" cy="499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D6EB9-7C3D-6D78-2219-50951BF1FEE5}"/>
              </a:ext>
            </a:extLst>
          </p:cNvPr>
          <p:cNvGrpSpPr/>
          <p:nvPr/>
        </p:nvGrpSpPr>
        <p:grpSpPr>
          <a:xfrm>
            <a:off x="4241800" y="0"/>
            <a:ext cx="7950200" cy="6085893"/>
            <a:chOff x="4241800" y="0"/>
            <a:chExt cx="7950200" cy="6047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F09-D7D8-BB5E-78B8-5BC64309B05B}"/>
                </a:ext>
              </a:extLst>
            </p:cNvPr>
            <p:cNvSpPr/>
            <p:nvPr/>
          </p:nvSpPr>
          <p:spPr>
            <a:xfrm>
              <a:off x="8216900" y="3023841"/>
              <a:ext cx="3975100" cy="302384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07E50-0B5B-FA06-9335-8B1DEFF0B7F7}"/>
                </a:ext>
              </a:extLst>
            </p:cNvPr>
            <p:cNvSpPr/>
            <p:nvPr/>
          </p:nvSpPr>
          <p:spPr>
            <a:xfrm>
              <a:off x="4241800" y="0"/>
              <a:ext cx="3975100" cy="3023842"/>
            </a:xfrm>
            <a:prstGeom prst="rect">
              <a:avLst/>
            </a:prstGeom>
            <a:blipFill dpi="0" rotWithShape="1">
              <a:blip r:embed="rId10"/>
              <a:srcRect/>
              <a:tile tx="-1358900" ty="0" sx="10000" sy="10000" flip="none" algn="tl"/>
            </a:blip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225876-6D87-BAEB-E494-FEC515E90EBE}"/>
                </a:ext>
              </a:extLst>
            </p:cNvPr>
            <p:cNvSpPr/>
            <p:nvPr/>
          </p:nvSpPr>
          <p:spPr>
            <a:xfrm>
              <a:off x="8216900" y="0"/>
              <a:ext cx="3975100" cy="302384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EF25BE-0065-9547-06B3-58B33C896828}"/>
                </a:ext>
              </a:extLst>
            </p:cNvPr>
            <p:cNvSpPr/>
            <p:nvPr/>
          </p:nvSpPr>
          <p:spPr>
            <a:xfrm>
              <a:off x="4241800" y="3023841"/>
              <a:ext cx="3975100" cy="302384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1FD6EF8-D58E-5A5A-6818-1305983309EC}"/>
                </a:ext>
              </a:extLst>
            </p:cNvPr>
            <p:cNvSpPr/>
            <p:nvPr/>
          </p:nvSpPr>
          <p:spPr>
            <a:xfrm>
              <a:off x="42418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Drives inclus dans l’étude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E5EB0E-ECA2-5472-9915-7DEA9982AF56}"/>
                </a:ext>
              </a:extLst>
            </p:cNvPr>
            <p:cNvSpPr/>
            <p:nvPr/>
          </p:nvSpPr>
          <p:spPr>
            <a:xfrm>
              <a:off x="82176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Distributeur étudié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79906-8409-B04C-FD30-C6C1E498527B}"/>
                </a:ext>
              </a:extLst>
            </p:cNvPr>
            <p:cNvSpPr/>
            <p:nvPr/>
          </p:nvSpPr>
          <p:spPr>
            <a:xfrm>
              <a:off x="4241800" y="3022253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Marques disponibles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E506C2-28ED-28EB-CEF2-888637D7DB8A}"/>
                </a:ext>
              </a:extLst>
            </p:cNvPr>
            <p:cNvSpPr/>
            <p:nvPr/>
          </p:nvSpPr>
          <p:spPr>
            <a:xfrm>
              <a:off x="8217600" y="3022253"/>
              <a:ext cx="3974400" cy="3025430"/>
            </a:xfrm>
            <a:prstGeom prst="rect">
              <a:avLst/>
            </a:prstGeom>
            <a:solidFill>
              <a:srgbClr val="30323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Focus sur le dernier trimestre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CCE27-787E-E6AE-D749-94FDD95A11DF}"/>
              </a:ext>
            </a:extLst>
          </p:cNvPr>
          <p:cNvGrpSpPr/>
          <p:nvPr/>
        </p:nvGrpSpPr>
        <p:grpSpPr>
          <a:xfrm>
            <a:off x="4241800" y="6085893"/>
            <a:ext cx="7950200" cy="772107"/>
            <a:chOff x="4241800" y="6085893"/>
            <a:chExt cx="7950200" cy="772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58B86-690A-548E-28B8-A3FFF63346DB}"/>
                </a:ext>
              </a:extLst>
            </p:cNvPr>
            <p:cNvSpPr txBox="1"/>
            <p:nvPr/>
          </p:nvSpPr>
          <p:spPr>
            <a:xfrm>
              <a:off x="4241800" y="6085893"/>
              <a:ext cx="7950200" cy="7721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540000" tIns="108000" rIns="0" bIns="108000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Pour toute </a:t>
              </a:r>
              <a:r>
                <a:rPr lang="fr-FR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demande d’évolution </a:t>
              </a:r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de cette présentation, n’hésitez pas à nous contacter directement (contact en fin de présentation).</a:t>
              </a:r>
              <a:endParaRPr 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54" name="Graphic 53" descr="Lights On with solid fill">
              <a:extLst>
                <a:ext uri="{FF2B5EF4-FFF2-40B4-BE49-F238E27FC236}">
                  <a16:creationId xmlns:a16="http://schemas.microsoft.com/office/drawing/2014/main" id="{FA5BF1F1-A914-BD80-0789-F4DDD2C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84545" y="6204857"/>
              <a:ext cx="471234" cy="47123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22F960-7A57-6024-1F2B-8D497B0FEF7B}"/>
              </a:ext>
            </a:extLst>
          </p:cNvPr>
          <p:cNvSpPr/>
          <p:nvPr/>
        </p:nvSpPr>
        <p:spPr>
          <a:xfrm>
            <a:off x="4599196" y="1544859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755</a:t>
            </a:r>
            <a:endParaRPr lang="fr-FR" sz="7200" b="1" dirty="0">
              <a:solidFill>
                <a:prstClr val="white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2571D-6DFB-D595-A97F-E35F7BE921CE}"/>
              </a:ext>
            </a:extLst>
          </p:cNvPr>
          <p:cNvSpPr/>
          <p:nvPr/>
        </p:nvSpPr>
        <p:spPr>
          <a:xfrm>
            <a:off x="45991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endParaRPr lang="fr-FR" sz="7200" b="1" dirty="0">
              <a:solidFill>
                <a:srgbClr val="1B1C1F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9EBF4-0AB5-0C50-B7FE-B78181B47C18}"/>
              </a:ext>
            </a:extLst>
          </p:cNvPr>
          <p:cNvSpPr/>
          <p:nvPr/>
        </p:nvSpPr>
        <p:spPr>
          <a:xfrm>
            <a:off x="85735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 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B87A5-E2F4-6A59-8B4D-6CF407C6E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context01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E52D8-8886-647A-2952-6955C0E18863}"/>
              </a:ext>
            </a:extLst>
          </p:cNvPr>
          <p:cNvSpPr txBox="1"/>
          <p:nvPr/>
        </p:nvSpPr>
        <p:spPr>
          <a:xfrm>
            <a:off x="395242" y="491349"/>
            <a:ext cx="3716707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Contexte de l’étude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5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50BD-1BD7-D807-1C9E-B7AA8152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4AAE167-E2C9-3587-FAA4-1BB4CF0389C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lack chess piece next to a silver pawn&#10;&#10;AI-generated content may be incorrect.">
            <a:extLst>
              <a:ext uri="{FF2B5EF4-FFF2-40B4-BE49-F238E27FC236}">
                <a16:creationId xmlns:a16="http://schemas.microsoft.com/office/drawing/2014/main" id="{E7D0F859-5F78-6D15-7105-1D0A65A2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7" r="27197"/>
          <a:stretch>
            <a:fillRect/>
          </a:stretch>
        </p:blipFill>
        <p:spPr>
          <a:xfrm>
            <a:off x="8669390" y="1403928"/>
            <a:ext cx="3522609" cy="4985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192FE-2EA1-E272-3E82-825D3B7A98BE}"/>
              </a:ext>
            </a:extLst>
          </p:cNvPr>
          <p:cNvSpPr/>
          <p:nvPr/>
        </p:nvSpPr>
        <p:spPr>
          <a:xfrm>
            <a:off x="532929" y="1403928"/>
            <a:ext cx="813646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EDF424-C838-ACA0-3564-66F5CE48F19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587E90-6C08-3363-524B-67A5F0979D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3B2-3984-1F23-08C0-7A0115AACDE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C. Situation actuelle de Bombay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A33C7-4298-CEB2-912E-31D0B494E52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principaux enjeux stratégiques de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1F944-13A2-3891-377C-A025AE3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20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9FF33FF8-DB52-A82A-D07F-9268B0D5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231DA2-9CED-E5B8-4D2F-221B17F3C08A}"/>
              </a:ext>
            </a:extLst>
          </p:cNvPr>
          <p:cNvSpPr txBox="1"/>
          <p:nvPr/>
        </p:nvSpPr>
        <p:spPr>
          <a:xfrm>
            <a:off x="898070" y="1563201"/>
            <a:ext cx="6418981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Récapitulatif de la performance de Bombay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111BEA-B367-A8DE-5BEB-B25FC6F28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2715"/>
              </p:ext>
            </p:extLst>
          </p:nvPr>
        </p:nvGraphicFramePr>
        <p:xfrm>
          <a:off x="898070" y="2088602"/>
          <a:ext cx="7410205" cy="406528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26205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9926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87771896"/>
                    </a:ext>
                  </a:extLst>
                </a:gridCol>
              </a:tblGrid>
              <a:tr h="27423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Premier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Dernier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A93A1A-290B-58D9-ACF4-7E3DB5969A90}"/>
              </a:ext>
            </a:extLst>
          </p:cNvPr>
          <p:cNvSpPr/>
          <p:nvPr/>
        </p:nvSpPr>
        <p:spPr>
          <a:xfrm>
            <a:off x="8669389" y="1403928"/>
            <a:ext cx="3522612" cy="49853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ABF6A-D345-1094-D394-F2C912DBDEA2}"/>
              </a:ext>
            </a:extLst>
          </p:cNvPr>
          <p:cNvSpPr/>
          <p:nvPr/>
        </p:nvSpPr>
        <p:spPr>
          <a:xfrm>
            <a:off x="8974659" y="1692875"/>
            <a:ext cx="3097367" cy="4499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DISTRIBUTION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POSITIONNEMENT PRIX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ASSORTIMENT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PROMOTION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EBEC-36D1-79C7-7A66-32B0F3EC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EF3E0-876A-FD25-DD67-261769BD11A1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FF7DC-F527-3540-9C04-1FAB4CA607E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16194A-F962-8D75-76E5-DDA9407B770C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BA2FD-49FF-9440-1FF9-6EC84109665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 la distribution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l’architecture de gamme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n°2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cannibalisation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</a:p>
          <a:p>
            <a:pPr marL="857250" lvl="1" indent="-400050">
              <a:buFont typeface="+mj-lt"/>
              <a:buAutoNum type="alphaLcPeriod"/>
            </a:pPr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08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0244-B94A-279C-30C2-70DECF71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16D2A-9D31-9DE6-CBFD-B2C34C7F1DBA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25CB-45CA-1BEC-F3B6-ED64F90D1173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E6973-A560-75D4-A75E-34EA3F7AAE0A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1669B-5E91-891D-6291-687549D596D8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D2432-1CD6-88A3-2C34-B0297B52A994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distribution et assortiment.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F4CCF-867D-64D8-3997-F5B49D863D0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BD35C-A429-399D-D855-9530E37B5E92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grandes tendances de distribution des produits Bombay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6D67C-3A72-CB67-F901-96801C81CBFC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65A23-B44B-C10B-4CED-2465E76B7F51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CFC73A-5440-5634-9C35-E78F2F2DFBB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initiatives les plus prometteuses pour améliorer les ventes chez Leclerc ? 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80765-5266-5E98-7D57-D05485D53B17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6B00F-CA8C-FAFA-FB87-7F4EB982340B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9ED1B-D528-8B9D-A838-017DBE7B2CD7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prochaines étapes à mettre en œuvre pour saisir le potentiel de distribution ?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DD2881-8A6A-3E75-C87F-25C7E605757D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971B-CC58-4398-C942-83E4EE9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FF680-3EC2-F1EA-AAC3-98F19D52F06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094D-FFB0-24F5-A361-90EB820E4BC0}"/>
              </a:ext>
            </a:extLst>
          </p:cNvPr>
          <p:cNvSpPr/>
          <p:nvPr/>
        </p:nvSpPr>
        <p:spPr>
          <a:xfrm>
            <a:off x="532929" y="1403928"/>
            <a:ext cx="495151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C79BD9-F563-5B9E-582E-60E66BEDC23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D914-2BD9-A449-3496-51EDEA10CEE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72C6806-9AC2-DC10-5B30-2AFDD990E5E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721120-80C3-2F43-469A-84C83B4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77673-879E-B62F-CAA7-B35FF2373355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la distribution numérique de Bombay chez Leclerc  au niveau national et par région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6F62-A800-3191-D5F7-AD56B486D5E9}"/>
              </a:ext>
            </a:extLst>
          </p:cNvPr>
          <p:cNvGrpSpPr/>
          <p:nvPr/>
        </p:nvGrpSpPr>
        <p:grpSpPr>
          <a:xfrm>
            <a:off x="898070" y="1563201"/>
            <a:ext cx="4254501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E1810-6F68-6380-D75F-7B76947D21C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numérique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FD4BB-061A-5644-1837-76E88CB708F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EEB8F-C4A7-4B03-3972-50D1E7BA2B67}"/>
              </a:ext>
            </a:extLst>
          </p:cNvPr>
          <p:cNvGrpSpPr/>
          <p:nvPr/>
        </p:nvGrpSpPr>
        <p:grpSpPr>
          <a:xfrm>
            <a:off x="5874424" y="1563201"/>
            <a:ext cx="5784643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272E1F-9935-F159-8723-FC4E313F4F0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par région et évolution en pp vs 23 juin 2025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A649C-B67A-9B2B-52DF-91E59178D07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B7C4AB1A-A198-48D3-02DE-4CE7D31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23</a:t>
            </a:fld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071A58-58C0-0F68-3BB5-FF1868C15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411699"/>
            <a:ext cx="4254331" cy="3800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C59ABF-943E-1AD3-BC64-79100B4C0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24" y="2182477"/>
            <a:ext cx="4676544" cy="4122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6D414-104F-1D08-11F1-CC5FE8AA7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9034" y="2184967"/>
            <a:ext cx="1173262" cy="41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7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F87C-5C7B-B964-A789-AED2C81F58F6}"/>
              </a:ext>
            </a:extLst>
          </p:cNvPr>
          <p:cNvSpPr/>
          <p:nvPr/>
        </p:nvSpPr>
        <p:spPr>
          <a:xfrm>
            <a:off x="532929" y="1403928"/>
            <a:ext cx="844172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096AFC-BDE3-D7F4-7860-33751E7ECD1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69" y="491349"/>
            <a:ext cx="11038557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La rotation du parc de magasins Leclerc adressés par Bombay est elle contrôlée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E5096-5D04-FB68-8079-BA4DBD22333D}"/>
              </a:ext>
            </a:extLst>
          </p:cNvPr>
          <p:cNvGrpSpPr/>
          <p:nvPr/>
        </p:nvGrpSpPr>
        <p:grpSpPr>
          <a:xfrm>
            <a:off x="898070" y="1563201"/>
            <a:ext cx="5550231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ED4C6-3F4F-4485-44C7-B40058405B4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Rotation du part de magasins adressés par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B6303-C8C4-2062-2CAC-01D1664EF38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F3E9-AEE7-0015-722B-8A407D29B4D6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AC6FE-36EF-3D2F-00DC-75812E79B0CF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DE948DCE-57DC-23A4-96AD-03DC03003D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F78A9-82AA-4C6F-AD45-43DF650E2802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C942C-7F82-4845-F615-764B3C35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9" y="2162273"/>
            <a:ext cx="8852377" cy="40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8815-FA69-62F2-EADC-7F34BC5A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C552D2-253C-F980-6E40-CBE24B05F34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B6964-37A6-D985-FA1E-B2B984CC4EFA}"/>
              </a:ext>
            </a:extLst>
          </p:cNvPr>
          <p:cNvSpPr/>
          <p:nvPr/>
        </p:nvSpPr>
        <p:spPr>
          <a:xfrm>
            <a:off x="532929" y="1403928"/>
            <a:ext cx="624418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B41AED-B3BB-7D26-ED5F-E45A6773462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980AE-A147-6182-A405-48333882915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2593C9A-2432-5BBD-ADD8-1CC8F3D756C3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Comprendre l’architecture de la gamme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7DBA42C-AD13-ADB3-8B5F-62DAB0EB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C3E4D-5B9E-97E0-1FE8-98247F38DC4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positionnement et la performance des différents produits proposés par Bombay chez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E9D7-D897-4519-7937-C7F9604B6E4C}"/>
              </a:ext>
            </a:extLst>
          </p:cNvPr>
          <p:cNvSpPr txBox="1"/>
          <p:nvPr/>
        </p:nvSpPr>
        <p:spPr>
          <a:xfrm>
            <a:off x="898070" y="1563201"/>
            <a:ext cx="567950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Indice prix , distribution numérique (DN) et évolution de la DN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CC74-9FDC-C498-406A-1C63085F3580}"/>
              </a:ext>
            </a:extLst>
          </p:cNvPr>
          <p:cNvSpPr txBox="1"/>
          <p:nvPr/>
        </p:nvSpPr>
        <p:spPr>
          <a:xfrm>
            <a:off x="898070" y="1787741"/>
            <a:ext cx="5658082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100 = prix de Gin Bombay Sapphire 70cl dans chaque magasin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46F8C0-213C-0D63-7C94-8A248F09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68382"/>
              </p:ext>
            </p:extLst>
          </p:nvPr>
        </p:nvGraphicFramePr>
        <p:xfrm>
          <a:off x="6998078" y="1993900"/>
          <a:ext cx="4922276" cy="4140200"/>
        </p:xfrm>
        <a:graphic>
          <a:graphicData uri="http://schemas.openxmlformats.org/drawingml/2006/table">
            <a:tbl>
              <a:tblPr/>
              <a:tblGrid>
                <a:gridCol w="470511">
                  <a:extLst>
                    <a:ext uri="{9D8B030D-6E8A-4147-A177-3AD203B41FA5}">
                      <a16:colId xmlns:a16="http://schemas.microsoft.com/office/drawing/2014/main" val="1070292848"/>
                    </a:ext>
                  </a:extLst>
                </a:gridCol>
                <a:gridCol w="1845854">
                  <a:extLst>
                    <a:ext uri="{9D8B030D-6E8A-4147-A177-3AD203B41FA5}">
                      <a16:colId xmlns:a16="http://schemas.microsoft.com/office/drawing/2014/main" val="3214196264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3223849281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837650853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946880361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Point de vente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Évolution 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Indice 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242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Gin Bombay </a:t>
                      </a:r>
                      <a:r>
                        <a:rPr lang="fr-FR" sz="12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-0,5pp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251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-6,2pp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3273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-3,8pp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44861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Bramble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-4,6pp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95321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+0,8pp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179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41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27585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2246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73EF4B-F824-32FD-3D45-AC364E8DE5B8}"/>
              </a:ext>
            </a:extLst>
          </p:cNvPr>
          <p:cNvSpPr txBox="1"/>
          <p:nvPr/>
        </p:nvSpPr>
        <p:spPr>
          <a:xfrm>
            <a:off x="6998079" y="1563201"/>
            <a:ext cx="497295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Légende (évolution entre 23 juin 2025 et 22 sept 2025)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37D63F-5D59-409B-3DDA-FF0F72A4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25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41BF9-9930-BA4E-08DF-131DA8C8C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2" y="2247875"/>
            <a:ext cx="5607974" cy="40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3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8B55-9492-7D6C-7649-491AB4ED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40306-01A5-D612-EFB5-E499E85466C0}"/>
              </a:ext>
            </a:extLst>
          </p:cNvPr>
          <p:cNvSpPr/>
          <p:nvPr/>
        </p:nvSpPr>
        <p:spPr>
          <a:xfrm>
            <a:off x="0" y="1403928"/>
            <a:ext cx="6091462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F3A7AF-E076-A378-CF51-38DDAA2EDB1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D4478-EFD0-E055-E2B0-74E420F49F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12CA1C8-7A49-C2A1-D999-28DA8B62885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F1F3B91-FAA1-D9EB-68CD-D080D1C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9726-2405-19D6-3EF8-BE81CABDB039}"/>
              </a:ext>
            </a:extLst>
          </p:cNvPr>
          <p:cNvSpPr txBox="1"/>
          <p:nvPr/>
        </p:nvSpPr>
        <p:spPr>
          <a:xfrm>
            <a:off x="898070" y="492774"/>
            <a:ext cx="4635831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potentiel représentent les magasins non adressés ? </a:t>
            </a:r>
          </a:p>
        </p:txBody>
      </p:sp>
      <p:pic>
        <p:nvPicPr>
          <p:cNvPr id="12" name="Picture 11" descr="Chess pieces">
            <a:extLst>
              <a:ext uri="{FF2B5EF4-FFF2-40B4-BE49-F238E27FC236}">
                <a16:creationId xmlns:a16="http://schemas.microsoft.com/office/drawing/2014/main" id="{F583BA68-47CE-0369-3AEF-3D53C7B8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583266-80B3-9649-5FAD-DC96CEE23C2F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D94BE-E6F5-F05B-9B9C-C80026083397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6094-B5D7-8B27-2AE7-0E44A25022BD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Adresser ces 10 magasins augmenterait le CA de ~1%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6378C-22EC-5850-F886-36154A057B3A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14B67C-E3CA-C1BA-57EC-0F611CC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30DD138-7B62-8011-42F6-C0475F15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5B4C8B-4CAC-999C-49B5-CD1F7D353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70356"/>
              </p:ext>
            </p:extLst>
          </p:nvPr>
        </p:nvGraphicFramePr>
        <p:xfrm>
          <a:off x="6510867" y="1482475"/>
          <a:ext cx="5321319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124996572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557721351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spiritueux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Nombre de Gin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Saint-Dizier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52100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Longvic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21600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Saint-Quentin-Fallavier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38070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Haudainville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Saint-Mihiel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55300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Verdun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Barbezieux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16300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Bar-sur-Aube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10200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Oulins / Anet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28260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Peronne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80200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20" name="Picture 4" descr="Logo Microsoft Excel – Logos PNG">
            <a:extLst>
              <a:ext uri="{FF2B5EF4-FFF2-40B4-BE49-F238E27FC236}">
                <a16:creationId xmlns:a16="http://schemas.microsoft.com/office/drawing/2014/main" id="{DFDA3B64-0D42-F928-D278-B5F912B2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96" y="6408230"/>
            <a:ext cx="329454" cy="3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065CBB-654C-7514-31D7-062C66E50542}"/>
              </a:ext>
            </a:extLst>
          </p:cNvPr>
          <p:cNvSpPr/>
          <p:nvPr/>
        </p:nvSpPr>
        <p:spPr>
          <a:xfrm>
            <a:off x="7365554" y="6405694"/>
            <a:ext cx="1706553" cy="3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000" b="1" dirty="0"/>
              <a:t>Liste complète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63285-25F0-8576-C01B-62469A62FCEE}"/>
              </a:ext>
            </a:extLst>
          </p:cNvPr>
          <p:cNvGrpSpPr/>
          <p:nvPr/>
        </p:nvGrpSpPr>
        <p:grpSpPr>
          <a:xfrm>
            <a:off x="409367" y="2403407"/>
            <a:ext cx="3612959" cy="3612959"/>
            <a:chOff x="783660" y="2021705"/>
            <a:chExt cx="3994662" cy="399466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A6C76-623A-2361-F321-FDFA13A3EA05}"/>
                </a:ext>
              </a:extLst>
            </p:cNvPr>
            <p:cNvSpPr/>
            <p:nvPr/>
          </p:nvSpPr>
          <p:spPr>
            <a:xfrm>
              <a:off x="783660" y="2021705"/>
              <a:ext cx="3994662" cy="39946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0DCCF-B4FB-A3AA-A220-EB0677AAEC2B}"/>
                </a:ext>
              </a:extLst>
            </p:cNvPr>
            <p:cNvSpPr/>
            <p:nvPr/>
          </p:nvSpPr>
          <p:spPr>
            <a:xfrm>
              <a:off x="1402119" y="3258621"/>
              <a:ext cx="2757746" cy="275774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D90D16-1E7F-24DC-AD82-5E8BFD7C3E72}"/>
                </a:ext>
              </a:extLst>
            </p:cNvPr>
            <p:cNvSpPr/>
            <p:nvPr/>
          </p:nvSpPr>
          <p:spPr>
            <a:xfrm>
              <a:off x="2040658" y="4532982"/>
              <a:ext cx="1480666" cy="14806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rtlCol="0" anchor="ctr"/>
            <a:lstStyle/>
            <a:p>
              <a:pPr algn="ctr"/>
              <a:r>
                <a:rPr lang="fr-FR" sz="2800" b="1" noProof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fr-FR" sz="28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6CAC21-0AC9-72DA-2516-DA4BA34C5B13}"/>
                </a:ext>
              </a:extLst>
            </p:cNvPr>
            <p:cNvSpPr/>
            <p:nvPr/>
          </p:nvSpPr>
          <p:spPr>
            <a:xfrm>
              <a:off x="1666514" y="3610553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endParaRPr lang="fr-FR" sz="2800" b="1" noProof="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C7DE0D-DCF1-1416-514B-2339AC27BD2D}"/>
                </a:ext>
              </a:extLst>
            </p:cNvPr>
            <p:cNvSpPr/>
            <p:nvPr/>
          </p:nvSpPr>
          <p:spPr>
            <a:xfrm>
              <a:off x="1666514" y="2336150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  <a:endParaRPr lang="fr-FR" sz="28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AA7CAC-9F1C-7DCF-7F7F-049C3222B387}"/>
              </a:ext>
            </a:extLst>
          </p:cNvPr>
          <p:cNvSpPr/>
          <p:nvPr/>
        </p:nvSpPr>
        <p:spPr>
          <a:xfrm>
            <a:off x="4014249" y="5437746"/>
            <a:ext cx="1776388" cy="641928"/>
          </a:xfrm>
          <a:prstGeom prst="roundRect">
            <a:avLst/>
          </a:prstGeom>
          <a:solidFill>
            <a:srgbClr val="203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Graphic 49" descr="Plant with solid fill">
            <a:extLst>
              <a:ext uri="{FF2B5EF4-FFF2-40B4-BE49-F238E27FC236}">
                <a16:creationId xmlns:a16="http://schemas.microsoft.com/office/drawing/2014/main" id="{62A591D0-B27B-2F6C-AD5A-3D284E92F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547" y="5525029"/>
            <a:ext cx="613713" cy="61371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B55932-D351-0724-FE76-6A99E443E644}"/>
              </a:ext>
            </a:extLst>
          </p:cNvPr>
          <p:cNvSpPr/>
          <p:nvPr/>
        </p:nvSpPr>
        <p:spPr>
          <a:xfrm>
            <a:off x="4555392" y="5489308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+0,2%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4C6962-0A49-3726-F1E3-46116E330231}"/>
              </a:ext>
            </a:extLst>
          </p:cNvPr>
          <p:cNvSpPr/>
          <p:nvPr/>
        </p:nvSpPr>
        <p:spPr>
          <a:xfrm>
            <a:off x="4112176" y="2973980"/>
            <a:ext cx="1776388" cy="641928"/>
          </a:xfrm>
          <a:prstGeom prst="roundRect">
            <a:avLst/>
          </a:prstGeom>
          <a:solidFill>
            <a:srgbClr val="8F9D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5" name="Graphic 54" descr="Plant with solid fill">
            <a:extLst>
              <a:ext uri="{FF2B5EF4-FFF2-40B4-BE49-F238E27FC236}">
                <a16:creationId xmlns:a16="http://schemas.microsoft.com/office/drawing/2014/main" id="{1AC39694-602E-9419-71F5-3D4238DE8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5474" y="3061263"/>
            <a:ext cx="613713" cy="6137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876BE-9D98-D95D-5B5C-DAEE6FDABFFD}"/>
              </a:ext>
            </a:extLst>
          </p:cNvPr>
          <p:cNvSpPr/>
          <p:nvPr/>
        </p:nvSpPr>
        <p:spPr>
          <a:xfrm>
            <a:off x="4653319" y="3025542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+1,4%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04531CC-77BF-5707-58C0-6ABF38CD594D}"/>
              </a:ext>
            </a:extLst>
          </p:cNvPr>
          <p:cNvSpPr/>
          <p:nvPr/>
        </p:nvSpPr>
        <p:spPr>
          <a:xfrm>
            <a:off x="1356003" y="1558574"/>
            <a:ext cx="1776388" cy="641928"/>
          </a:xfrm>
          <a:prstGeom prst="roundRect">
            <a:avLst/>
          </a:prstGeom>
          <a:solidFill>
            <a:srgbClr val="C7C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Graphic 58" descr="Plant with solid fill">
            <a:extLst>
              <a:ext uri="{FF2B5EF4-FFF2-40B4-BE49-F238E27FC236}">
                <a16:creationId xmlns:a16="http://schemas.microsoft.com/office/drawing/2014/main" id="{1F44A3A7-102D-74F3-5788-31E1A217B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9301" y="1645857"/>
            <a:ext cx="613713" cy="61371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CC9E43-D0ED-138B-DB2B-069F42B063C4}"/>
              </a:ext>
            </a:extLst>
          </p:cNvPr>
          <p:cNvSpPr/>
          <p:nvPr/>
        </p:nvSpPr>
        <p:spPr>
          <a:xfrm>
            <a:off x="1897146" y="1610136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+2,1%</a:t>
            </a:r>
            <a:endParaRPr lang="fr-FR" sz="2000" b="1" noProof="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F07168-36BD-2A2F-80BF-FD831D600138}"/>
              </a:ext>
            </a:extLst>
          </p:cNvPr>
          <p:cNvCxnSpPr>
            <a:cxnSpLocks/>
            <a:stCxn id="49" idx="1"/>
            <a:endCxn id="44" idx="6"/>
          </p:cNvCxnSpPr>
          <p:nvPr/>
        </p:nvCxnSpPr>
        <p:spPr>
          <a:xfrm rot="10800000">
            <a:off x="2885439" y="5344316"/>
            <a:ext cx="1128810" cy="4143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87FA2A8D-4637-A085-4DAF-20CAC2464203}"/>
              </a:ext>
            </a:extLst>
          </p:cNvPr>
          <p:cNvCxnSpPr>
            <a:cxnSpLocks/>
            <a:stCxn id="54" idx="1"/>
            <a:endCxn id="43" idx="6"/>
          </p:cNvCxnSpPr>
          <p:nvPr/>
        </p:nvCxnSpPr>
        <p:spPr>
          <a:xfrm rot="10800000" flipV="1">
            <a:off x="3462964" y="3294943"/>
            <a:ext cx="649212" cy="1474305"/>
          </a:xfrm>
          <a:prstGeom prst="bentConnector3">
            <a:avLst>
              <a:gd name="adj1" fmla="val 50000"/>
            </a:avLst>
          </a:prstGeom>
          <a:ln w="38100">
            <a:solidFill>
              <a:srgbClr val="8F9DE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B2B33545-A310-5E10-264B-E9B07258605E}"/>
              </a:ext>
            </a:extLst>
          </p:cNvPr>
          <p:cNvCxnSpPr>
            <a:cxnSpLocks/>
            <a:stCxn id="58" idx="1"/>
            <a:endCxn id="42" idx="1"/>
          </p:cNvCxnSpPr>
          <p:nvPr/>
        </p:nvCxnSpPr>
        <p:spPr>
          <a:xfrm rot="10800000" flipV="1">
            <a:off x="938473" y="1879537"/>
            <a:ext cx="417530" cy="1052975"/>
          </a:xfrm>
          <a:prstGeom prst="bentConnector2">
            <a:avLst/>
          </a:prstGeom>
          <a:ln w="38100">
            <a:solidFill>
              <a:srgbClr val="C7CEF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D86279-22E5-FF12-EC96-D6D13E2A4BDC}"/>
              </a:ext>
            </a:extLst>
          </p:cNvPr>
          <p:cNvSpPr/>
          <p:nvPr/>
        </p:nvSpPr>
        <p:spPr>
          <a:xfrm>
            <a:off x="3475920" y="1582624"/>
            <a:ext cx="2412644" cy="1018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Interprétation :</a:t>
            </a:r>
          </a:p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Hausse potentiel du CA chez Leclerc en cas de capture de 100% des magasins d’un périmètre.</a:t>
            </a:r>
            <a:endParaRPr lang="fr-FR" sz="14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08CBF93-A541-B9A1-A595-305876852B39}"/>
              </a:ext>
            </a:extLst>
          </p:cNvPr>
          <p:cNvSpPr/>
          <p:nvPr/>
        </p:nvSpPr>
        <p:spPr>
          <a:xfrm>
            <a:off x="155083" y="5637702"/>
            <a:ext cx="1557001" cy="605859"/>
          </a:xfrm>
          <a:prstGeom prst="wedgeRectCallout">
            <a:avLst>
              <a:gd name="adj1" fmla="val 38350"/>
              <a:gd name="adj2" fmla="val -7171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noProof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Aucun produit Bombay vendu sur les 3 derniers mois.</a:t>
            </a:r>
            <a:endParaRPr lang="fr-FR" sz="1200" noProof="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4CD16-7378-5BE1-3ADB-9CAE5A976907}"/>
              </a:ext>
            </a:extLst>
          </p:cNvPr>
          <p:cNvSpPr/>
          <p:nvPr/>
        </p:nvSpPr>
        <p:spPr>
          <a:xfrm>
            <a:off x="1602725" y="5440760"/>
            <a:ext cx="1226243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sz="14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Océan bleu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fr-FR" sz="1400" b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F61E4-8D4B-FF53-F894-1487B3E2A99F}"/>
              </a:ext>
            </a:extLst>
          </p:cNvPr>
          <p:cNvSpPr/>
          <p:nvPr/>
        </p:nvSpPr>
        <p:spPr>
          <a:xfrm>
            <a:off x="1360131" y="4218063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modéré</a:t>
            </a:r>
          </a:p>
          <a:p>
            <a:pPr algn="ctr"/>
            <a:r>
              <a:rPr lang="fr-FR" sz="1400" b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91E59-EE8A-3782-510B-D0A3F122C8B0}"/>
              </a:ext>
            </a:extLst>
          </p:cNvPr>
          <p:cNvSpPr/>
          <p:nvPr/>
        </p:nvSpPr>
        <p:spPr>
          <a:xfrm>
            <a:off x="1360131" y="3059974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faible</a:t>
            </a:r>
          </a:p>
          <a:p>
            <a:pPr algn="ctr"/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F396-CE59-E0B6-C1BC-D312509755C4}"/>
              </a:ext>
            </a:extLst>
          </p:cNvPr>
          <p:cNvSpPr/>
          <p:nvPr/>
        </p:nvSpPr>
        <p:spPr>
          <a:xfrm>
            <a:off x="4555392" y="5757557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48D9-A07E-0E58-D595-312ECD64ABB2}"/>
              </a:ext>
            </a:extLst>
          </p:cNvPr>
          <p:cNvSpPr/>
          <p:nvPr/>
        </p:nvSpPr>
        <p:spPr>
          <a:xfrm>
            <a:off x="4653319" y="3293791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1E4853-8DD8-B3E6-3BCB-000FAD6CEF65}"/>
              </a:ext>
            </a:extLst>
          </p:cNvPr>
          <p:cNvSpPr/>
          <p:nvPr/>
        </p:nvSpPr>
        <p:spPr>
          <a:xfrm>
            <a:off x="1897146" y="1878385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20307E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551D00-3370-D84A-BD88-F2FD7C683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505" y="1693663"/>
            <a:ext cx="907859" cy="4795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273C46-EA6D-3F7B-6994-A5516A8BB4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8536" y="1722144"/>
            <a:ext cx="908147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F17-CD8C-50D5-450C-3A8A2F6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C143B-1D08-9DC6-0BBD-2C17757050C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3B18B-A6AC-5D71-261B-9D747010C954}"/>
              </a:ext>
            </a:extLst>
          </p:cNvPr>
          <p:cNvSpPr/>
          <p:nvPr/>
        </p:nvSpPr>
        <p:spPr>
          <a:xfrm>
            <a:off x="5144636" y="1403928"/>
            <a:ext cx="6514431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56C2E9-91C2-819E-F2A6-738EC1994BB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360C7-ADE9-76B8-F395-46724874A5B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B005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983FE6-092C-B4AF-AD45-35B8CADCAF7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67B94B-4558-ED7D-CC65-B610606C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14F66-7723-9C51-C00E-B592327029B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magasins non adressés par Bombay sont ils localisés dans une région spécifique ou sur un format de magasin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CD7A7-46CF-C8B9-CDAB-11D2B02A5B87}"/>
              </a:ext>
            </a:extLst>
          </p:cNvPr>
          <p:cNvGrpSpPr/>
          <p:nvPr/>
        </p:nvGrpSpPr>
        <p:grpSpPr>
          <a:xfrm>
            <a:off x="898070" y="1563201"/>
            <a:ext cx="3060000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E9D64-00C3-8DDB-9FA9-BC7A0E6D66C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du potentiel de CA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A904E-A789-444B-2018-5C4E31374EB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D06FF-D653-11D7-AED6-9EE6E5B380AD}"/>
              </a:ext>
            </a:extLst>
          </p:cNvPr>
          <p:cNvGrpSpPr/>
          <p:nvPr/>
        </p:nvGrpSpPr>
        <p:grpSpPr>
          <a:xfrm>
            <a:off x="5519251" y="1563201"/>
            <a:ext cx="3410741" cy="534498"/>
            <a:chOff x="5519251" y="1563201"/>
            <a:chExt cx="3410741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3CF26A-9846-51E8-06CA-4CCDE43F41EF}"/>
                </a:ext>
              </a:extLst>
            </p:cNvPr>
            <p:cNvSpPr txBox="1"/>
            <p:nvPr/>
          </p:nvSpPr>
          <p:spPr>
            <a:xfrm>
              <a:off x="5519251" y="1563201"/>
              <a:ext cx="3410741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Magasins à adresser par taille en valeur…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99431-C87D-2432-B597-AF3C3E75BDCB}"/>
                </a:ext>
              </a:extLst>
            </p:cNvPr>
            <p:cNvSpPr txBox="1"/>
            <p:nvPr/>
          </p:nvSpPr>
          <p:spPr>
            <a:xfrm>
              <a:off x="5519251" y="1787741"/>
              <a:ext cx="306000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11073A-D900-9179-B74E-D52E25D3C14D}"/>
              </a:ext>
            </a:extLst>
          </p:cNvPr>
          <p:cNvSpPr txBox="1"/>
          <p:nvPr/>
        </p:nvSpPr>
        <p:spPr>
          <a:xfrm>
            <a:off x="9203378" y="1563201"/>
            <a:ext cx="22905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… et en pourcentage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7DBCC9-5A9B-AD83-DC36-2F90A67CE7DD}"/>
              </a:ext>
            </a:extLst>
          </p:cNvPr>
          <p:cNvGrpSpPr/>
          <p:nvPr/>
        </p:nvGrpSpPr>
        <p:grpSpPr>
          <a:xfrm>
            <a:off x="6096025" y="2583733"/>
            <a:ext cx="5257775" cy="3110490"/>
            <a:chOff x="5985164" y="2814450"/>
            <a:chExt cx="5770017" cy="293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09DC7E-D85F-3569-0C1B-5C95991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2814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4C382-0DCB-7B0B-DBE6-C3E1E0F369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081177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7E436-A63D-F137-963E-E9729A0F88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34790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8D6CC1-ECAF-E80E-235D-B8A7AEBFA4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63703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B35623-0F9A-A93D-7B0F-51F5E0F6200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881358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5A0FE-34BD-DCF7-8688-CFEA6CFDC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148085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5F371F-BC18-7863-F87C-D164D7085F43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414812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642B80-4435-E503-AFE1-C85F0482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681539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EB14F8-F0D8-D63C-5926-49407C8F743F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948266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DD4361-D65D-C84E-DEA4-DBFF8D5A1FD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214993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632CAC-11AF-A3A4-D4E6-AF352D1F4BEC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48172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641DA-4BA1-9412-923B-B84E6D0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748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F75263E-97F6-D460-320E-52C0F397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27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A5DD9-B698-483C-9F39-2D8A27C7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97" y="1891976"/>
            <a:ext cx="6349538" cy="4386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34C47D-8541-EE0F-8086-564CB228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977" y="2449339"/>
            <a:ext cx="2434245" cy="3398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484579-D981-8E29-9634-125BC9F50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1" y="2246550"/>
            <a:ext cx="4125594" cy="39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ADFF-A714-56BF-8114-9D2DF47E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73B4E0-CD6E-3870-AF32-D576A1F20A7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82380-E71D-695A-4D6F-11C5F0CA7C49}"/>
              </a:ext>
            </a:extLst>
          </p:cNvPr>
          <p:cNvSpPr/>
          <p:nvPr/>
        </p:nvSpPr>
        <p:spPr>
          <a:xfrm>
            <a:off x="532928" y="1403928"/>
            <a:ext cx="765156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C9651A-FBE3-4082-DB8B-386F530F1D7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B1829-C9AA-D76E-82E7-FFD85541A7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B006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FF0FEBD-ED91-EC69-7D1B-D8719101933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4CAB-810B-A91B-66D6-739206CBC0AB}"/>
              </a:ext>
            </a:extLst>
          </p:cNvPr>
          <p:cNvSpPr txBox="1"/>
          <p:nvPr/>
        </p:nvSpPr>
        <p:spPr>
          <a:xfrm>
            <a:off x="898070" y="492774"/>
            <a:ext cx="7569036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potentiel stratégique des magasins qui ne sont pas encore adressés par Bombay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85420-C2C2-E1F6-CA6D-CE4AAB809527}"/>
              </a:ext>
            </a:extLst>
          </p:cNvPr>
          <p:cNvGrpSpPr/>
          <p:nvPr/>
        </p:nvGrpSpPr>
        <p:grpSpPr>
          <a:xfrm>
            <a:off x="898069" y="1563201"/>
            <a:ext cx="7399482" cy="534498"/>
            <a:chOff x="1050128" y="1563201"/>
            <a:chExt cx="5448674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972D8-B3FD-E88E-2048-B7D156A16DBB}"/>
                </a:ext>
              </a:extLst>
            </p:cNvPr>
            <p:cNvSpPr txBox="1"/>
            <p:nvPr/>
          </p:nvSpPr>
          <p:spPr>
            <a:xfrm>
              <a:off x="1050128" y="1563201"/>
              <a:ext cx="5448674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Potentiel et intensité concurrentielle pour chaque magasin non adressé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5A54C-4162-84F2-43F3-4A45549AA27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DF67D-31F1-216D-9E58-165A611DA202}"/>
              </a:ext>
            </a:extLst>
          </p:cNvPr>
          <p:cNvGrpSpPr/>
          <p:nvPr/>
        </p:nvGrpSpPr>
        <p:grpSpPr>
          <a:xfrm>
            <a:off x="1420090" y="5908350"/>
            <a:ext cx="969855" cy="333350"/>
            <a:chOff x="1396341" y="5908350"/>
            <a:chExt cx="969855" cy="333350"/>
          </a:xfrm>
        </p:grpSpPr>
        <p:pic>
          <p:nvPicPr>
            <p:cNvPr id="18" name="Graphic 17" descr="Badge Unfollow with solid fill">
              <a:extLst>
                <a:ext uri="{FF2B5EF4-FFF2-40B4-BE49-F238E27FC236}">
                  <a16:creationId xmlns:a16="http://schemas.microsoft.com/office/drawing/2014/main" id="{C2A57FB3-817E-8F2A-E36F-31F78F4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6341" y="5908350"/>
              <a:ext cx="333350" cy="3333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30B27-91B1-C0D9-57B0-C8D91C999A8B}"/>
                </a:ext>
              </a:extLst>
            </p:cNvPr>
            <p:cNvSpPr txBox="1"/>
            <p:nvPr/>
          </p:nvSpPr>
          <p:spPr>
            <a:xfrm>
              <a:off x="1729691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E4751-0748-D8D2-11E0-E5B047561FC8}"/>
              </a:ext>
            </a:extLst>
          </p:cNvPr>
          <p:cNvGrpSpPr/>
          <p:nvPr/>
        </p:nvGrpSpPr>
        <p:grpSpPr>
          <a:xfrm>
            <a:off x="6912648" y="5908350"/>
            <a:ext cx="1031521" cy="333350"/>
            <a:chOff x="7506416" y="5908350"/>
            <a:chExt cx="1031521" cy="333350"/>
          </a:xfrm>
        </p:grpSpPr>
        <p:pic>
          <p:nvPicPr>
            <p:cNvPr id="20" name="Graphic 19" descr="Badge Follow with solid fill">
              <a:extLst>
                <a:ext uri="{FF2B5EF4-FFF2-40B4-BE49-F238E27FC236}">
                  <a16:creationId xmlns:a16="http://schemas.microsoft.com/office/drawing/2014/main" id="{A8EDE024-F5F6-F42A-3FAD-F74925A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04587" y="5908350"/>
              <a:ext cx="333350" cy="3333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76D75-1659-1D75-F652-02037F0D0049}"/>
                </a:ext>
              </a:extLst>
            </p:cNvPr>
            <p:cNvSpPr txBox="1"/>
            <p:nvPr/>
          </p:nvSpPr>
          <p:spPr>
            <a:xfrm>
              <a:off x="7506416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601A48-A8A8-B7B2-54FD-15060726EB70}"/>
              </a:ext>
            </a:extLst>
          </p:cNvPr>
          <p:cNvGrpSpPr/>
          <p:nvPr/>
        </p:nvGrpSpPr>
        <p:grpSpPr>
          <a:xfrm>
            <a:off x="701182" y="4741320"/>
            <a:ext cx="333350" cy="1000942"/>
            <a:chOff x="855563" y="4705695"/>
            <a:chExt cx="333350" cy="1000942"/>
          </a:xfrm>
        </p:grpSpPr>
        <p:pic>
          <p:nvPicPr>
            <p:cNvPr id="21" name="Graphic 20" descr="Badge Unfollow with solid fill">
              <a:extLst>
                <a:ext uri="{FF2B5EF4-FFF2-40B4-BE49-F238E27FC236}">
                  <a16:creationId xmlns:a16="http://schemas.microsoft.com/office/drawing/2014/main" id="{0ADDF8FF-D39A-2741-20EE-15C25DA2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5563" y="5373287"/>
              <a:ext cx="333350" cy="3333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7B5A2-A193-4664-AE0B-3178AA1D9BAF}"/>
                </a:ext>
              </a:extLst>
            </p:cNvPr>
            <p:cNvSpPr txBox="1"/>
            <p:nvPr/>
          </p:nvSpPr>
          <p:spPr>
            <a:xfrm rot="16200000">
              <a:off x="703986" y="4868969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38CEF-7C41-A27E-D967-9F5D0A67EC01}"/>
              </a:ext>
            </a:extLst>
          </p:cNvPr>
          <p:cNvGrpSpPr/>
          <p:nvPr/>
        </p:nvGrpSpPr>
        <p:grpSpPr>
          <a:xfrm>
            <a:off x="701182" y="2343505"/>
            <a:ext cx="333350" cy="1017505"/>
            <a:chOff x="688888" y="2313142"/>
            <a:chExt cx="333350" cy="1017505"/>
          </a:xfrm>
        </p:grpSpPr>
        <p:pic>
          <p:nvPicPr>
            <p:cNvPr id="22" name="Graphic 21" descr="Badge Follow with solid fill">
              <a:extLst>
                <a:ext uri="{FF2B5EF4-FFF2-40B4-BE49-F238E27FC236}">
                  <a16:creationId xmlns:a16="http://schemas.microsoft.com/office/drawing/2014/main" id="{0EB6E447-F7CA-07DF-885A-0EACA9EA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8888" y="2313142"/>
              <a:ext cx="333350" cy="3333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041108-4A3A-5F93-3A45-AF53A5B442E4}"/>
                </a:ext>
              </a:extLst>
            </p:cNvPr>
            <p:cNvSpPr txBox="1"/>
            <p:nvPr/>
          </p:nvSpPr>
          <p:spPr>
            <a:xfrm rot="16200000">
              <a:off x="537311" y="285741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D6DCE-0713-7F0A-83E7-8581111E439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33" name="Picture 32" descr="Chess pieces">
              <a:extLst>
                <a:ext uri="{FF2B5EF4-FFF2-40B4-BE49-F238E27FC236}">
                  <a16:creationId xmlns:a16="http://schemas.microsoft.com/office/drawing/2014/main" id="{745C9EC1-2EB1-B2D5-64EC-A55ED66F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79DAA1-CA67-2967-8DC0-F487CF2E1EDE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CD2F690B-B7F8-D09E-8C25-EED1537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52D7D84F-3EF3-5405-2681-5D80DAB8E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DBE9C-D305-F129-2A70-290365363034}"/>
              </a:ext>
            </a:extLst>
          </p:cNvPr>
          <p:cNvGrpSpPr/>
          <p:nvPr/>
        </p:nvGrpSpPr>
        <p:grpSpPr>
          <a:xfrm>
            <a:off x="8941556" y="1065595"/>
            <a:ext cx="593561" cy="365125"/>
            <a:chOff x="8890374" y="1401540"/>
            <a:chExt cx="2743202" cy="1192336"/>
          </a:xfrm>
          <a:effectLst>
            <a:glow rad="635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36A32E-AA70-40D5-D9D6-001970106BC7}"/>
                </a:ext>
              </a:extLst>
            </p:cNvPr>
            <p:cNvSpPr/>
            <p:nvPr/>
          </p:nvSpPr>
          <p:spPr>
            <a:xfrm>
              <a:off x="8890374" y="1401540"/>
              <a:ext cx="2743199" cy="1192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321E4D92-EEE0-B37F-F998-A1D0E052ADFF}"/>
                </a:ext>
              </a:extLst>
            </p:cNvPr>
            <p:cNvSpPr/>
            <p:nvPr/>
          </p:nvSpPr>
          <p:spPr>
            <a:xfrm>
              <a:off x="8890374" y="1679477"/>
              <a:ext cx="1826206" cy="914399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670E9746-1022-8F7E-C52D-80DDF085AF88}"/>
                </a:ext>
              </a:extLst>
            </p:cNvPr>
            <p:cNvSpPr/>
            <p:nvPr/>
          </p:nvSpPr>
          <p:spPr>
            <a:xfrm rot="10800000">
              <a:off x="9807370" y="1401542"/>
              <a:ext cx="1826206" cy="91439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A2C24B-27D2-9599-E40C-E8CA1AC3877C}"/>
              </a:ext>
            </a:extLst>
          </p:cNvPr>
          <p:cNvGrpSpPr/>
          <p:nvPr/>
        </p:nvGrpSpPr>
        <p:grpSpPr>
          <a:xfrm>
            <a:off x="8941556" y="2863741"/>
            <a:ext cx="593560" cy="365125"/>
            <a:chOff x="8890376" y="1401540"/>
            <a:chExt cx="2743200" cy="1192337"/>
          </a:xfrm>
          <a:effectLst>
            <a:glow rad="63500">
              <a:schemeClr val="accent4">
                <a:alpha val="40000"/>
              </a:schemeClr>
            </a:glo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33C03D-59C9-C09D-1718-340C66C2F493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0D340AF3-04B5-894E-EB12-4584922C539B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F8F3B04-B6FB-130C-EBA7-93D52208C9D3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148B7-CC94-C2B7-8E6B-BB252F076810}"/>
              </a:ext>
            </a:extLst>
          </p:cNvPr>
          <p:cNvGrpSpPr/>
          <p:nvPr/>
        </p:nvGrpSpPr>
        <p:grpSpPr>
          <a:xfrm>
            <a:off x="8941556" y="4661886"/>
            <a:ext cx="593560" cy="365125"/>
            <a:chOff x="8890376" y="1401540"/>
            <a:chExt cx="2743200" cy="1192337"/>
          </a:xfr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6DF0C5-4700-464F-F011-02057DC4755C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6B15E244-70E4-E0BF-05FF-F92B5D7E00CD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4" name="Right Triangle 1023">
              <a:extLst>
                <a:ext uri="{FF2B5EF4-FFF2-40B4-BE49-F238E27FC236}">
                  <a16:creationId xmlns:a16="http://schemas.microsoft.com/office/drawing/2014/main" id="{0D21524A-6CAE-BDD8-576C-DBBA1A2F1606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966E33A-AD6A-35A2-54FD-48CBC3E91B25}"/>
              </a:ext>
            </a:extLst>
          </p:cNvPr>
          <p:cNvSpPr txBox="1"/>
          <p:nvPr/>
        </p:nvSpPr>
        <p:spPr>
          <a:xfrm>
            <a:off x="9737766" y="998232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OCÉAN BLEU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important et une intensité concurrentielle faible.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42A21B5-B820-B106-3E89-92671D8E94E8}"/>
              </a:ext>
            </a:extLst>
          </p:cNvPr>
          <p:cNvSpPr txBox="1"/>
          <p:nvPr/>
        </p:nvSpPr>
        <p:spPr>
          <a:xfrm>
            <a:off x="9737766" y="2802028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MODÉRÉ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et une concurrence équilibrée.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CF0437E-CD54-A1AC-BA4C-15C94141450C}"/>
              </a:ext>
            </a:extLst>
          </p:cNvPr>
          <p:cNvSpPr txBox="1"/>
          <p:nvPr/>
        </p:nvSpPr>
        <p:spPr>
          <a:xfrm>
            <a:off x="9737766" y="4605825"/>
            <a:ext cx="2244437" cy="98706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FAIBLE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à faible potentiel ou dont l’intensité concurrentielle est élevée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34A43-BD04-FBFF-48D9-1A93B503C0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49" y="2327239"/>
            <a:ext cx="6405537" cy="33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05640-F7FB-753E-2411-0747207D2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753" y="2350920"/>
            <a:ext cx="7316681" cy="3847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7FC3D-E093-F8CE-2323-A9EA5315AE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1556" y="5447009"/>
            <a:ext cx="3046747" cy="956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8CECE-C3CA-F7CA-5211-80575E4635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556" y="1799470"/>
            <a:ext cx="3051598" cy="956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72304-F47A-B519-9826-9CEAE74F3C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1556" y="3612848"/>
            <a:ext cx="3051598" cy="9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5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0B36-25A4-6A09-01FD-18845F6E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1A5561-0FBE-08E7-6725-4976E8A2517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93330-B07E-2C5A-2EAC-2C04CC910502}"/>
              </a:ext>
            </a:extLst>
          </p:cNvPr>
          <p:cNvSpPr/>
          <p:nvPr/>
        </p:nvSpPr>
        <p:spPr>
          <a:xfrm>
            <a:off x="532929" y="1403928"/>
            <a:ext cx="1112613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8EE5AB-0EEB-A037-0E22-EF1077AF50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39760-DD12-3D66-DD7A-F6F5F4DACA4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C934A0-60B9-3FB9-8CC1-F5FC09E97ED5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FC5A8EA-5C92-C6FC-0789-EC417031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4A385-0AAC-5B5F-DA64-A8FE86B42C56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Bombay parvient elle à améliorer sa pénétration des points de ventes déjà adressés ? (i.e. augmenter le nombre de références proposées).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46149-B2C7-1A98-1FDA-AB3826D87017}"/>
              </a:ext>
            </a:extLst>
          </p:cNvPr>
          <p:cNvGrpSpPr/>
          <p:nvPr/>
        </p:nvGrpSpPr>
        <p:grpSpPr>
          <a:xfrm>
            <a:off x="898068" y="1563201"/>
            <a:ext cx="10561619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0C71-504C-2305-483B-C632540D77A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produits Bombay proposés en moyenne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76AEE-53AE-936E-16FF-F066BE7F8A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Du 23 juin 2025 au 22 sept 2025 chez Leclerc – Uniquement sur les magasins proposants au moins 1 produit de la marque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F15A356E-0E95-A1BD-2F6B-CDA9D7E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781BD-17C5-B346-01BB-19A18A01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9" y="2243166"/>
            <a:ext cx="10453381" cy="39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">
            <a:extLst>
              <a:ext uri="{FF2B5EF4-FFF2-40B4-BE49-F238E27FC236}">
                <a16:creationId xmlns:a16="http://schemas.microsoft.com/office/drawing/2014/main" id="{6E013ABA-421B-FB45-ED9F-78E11012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15DB9-304D-3DDF-9ED1-2C017C8F7860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6095997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D5BF9-BF7A-7191-ED01-2D3CBE5CB1DD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627F-B52E-7EE6-EB92-D4FE0EC81EA5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Elle couvre 23 marques et se focalise sur Bombay.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716886C-9BE1-A5FE-3B71-F7B2084D70EC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6ADE9B-211B-2AAD-1BFF-FED6432DE489}"/>
              </a:ext>
            </a:extLst>
          </p:cNvPr>
          <p:cNvGrpSpPr/>
          <p:nvPr/>
        </p:nvGrpSpPr>
        <p:grpSpPr>
          <a:xfrm>
            <a:off x="898068" y="1569322"/>
            <a:ext cx="4976357" cy="377986"/>
            <a:chOff x="898068" y="1569322"/>
            <a:chExt cx="4976357" cy="3779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E8A3DC-C402-B50E-67AA-D6A9D39ED3C7}"/>
                </a:ext>
              </a:extLst>
            </p:cNvPr>
            <p:cNvSpPr txBox="1"/>
            <p:nvPr/>
          </p:nvSpPr>
          <p:spPr>
            <a:xfrm>
              <a:off x="898070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points de ventes Leclerc étudiés par région</a:t>
              </a:r>
              <a:endParaRPr lang="fr-FR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E7FBE42-5626-8E3E-3996-B9F99063B85A}"/>
                </a:ext>
              </a:extLst>
            </p:cNvPr>
            <p:cNvSpPr/>
            <p:nvPr/>
          </p:nvSpPr>
          <p:spPr>
            <a:xfrm>
              <a:off x="898068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ECC91C-BEC2-D1A2-8C3D-C1B0C7D18272}"/>
              </a:ext>
            </a:extLst>
          </p:cNvPr>
          <p:cNvGrpSpPr/>
          <p:nvPr/>
        </p:nvGrpSpPr>
        <p:grpSpPr>
          <a:xfrm>
            <a:off x="6988317" y="1569322"/>
            <a:ext cx="4976356" cy="377986"/>
            <a:chOff x="6988317" y="1569322"/>
            <a:chExt cx="4976356" cy="3779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402531-C3A1-380B-C23E-536A6F5EB298}"/>
                </a:ext>
              </a:extLst>
            </p:cNvPr>
            <p:cNvSpPr txBox="1"/>
            <p:nvPr/>
          </p:nvSpPr>
          <p:spPr>
            <a:xfrm>
              <a:off x="6988318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  <a:latin typeface="Aptos" panose="020B0004020202020204" pitchFamily="34" charset="0"/>
                </a:rPr>
                <a:t>Distribution des marques par point de vente au 22 sept 2025</a:t>
              </a:r>
              <a:endParaRPr lang="fr-FR" sz="2400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AFB5F66-32C6-071A-7BCC-03A48D7124D1}"/>
                </a:ext>
              </a:extLst>
            </p:cNvPr>
            <p:cNvSpPr/>
            <p:nvPr/>
          </p:nvSpPr>
          <p:spPr>
            <a:xfrm>
              <a:off x="6988317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70" y="491349"/>
            <a:ext cx="4976355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Points de ventes Leclerc adressés par région.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6BDD512-B128-7855-6CBD-8B58933D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79E25-C98B-4CE9-CA5F-331D8A31746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1C08-C0F4-F5B9-69EE-12A181A1F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45" y="2120849"/>
            <a:ext cx="5188606" cy="422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5E5E20-AFD4-1D06-7174-A8A84B107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847" y="1898698"/>
            <a:ext cx="4662757" cy="49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947B-1153-256B-73BD-880B8B97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3D170-A915-A482-4F32-1B3C594407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467A7-0E26-5590-01FD-B9E74F65A19C}"/>
              </a:ext>
            </a:extLst>
          </p:cNvPr>
          <p:cNvSpPr/>
          <p:nvPr/>
        </p:nvSpPr>
        <p:spPr>
          <a:xfrm>
            <a:off x="532929" y="1403928"/>
            <a:ext cx="503622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A9F9AB-7A6E-F519-291F-3820769DD74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D40DE-B107-22EA-BD04-912B55FEF04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C2DABA2-60B7-2F7E-621A-6E7782324A5C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C763E90-240A-3430-CEFE-40F0F124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1EEBB-E43E-368A-E20D-24B530133F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des différents produits et formats proposés par Bombay chez Leclerc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3F3CF-DA86-2EE8-E19C-28321B4F8A39}"/>
              </a:ext>
            </a:extLst>
          </p:cNvPr>
          <p:cNvGrpSpPr/>
          <p:nvPr/>
        </p:nvGrpSpPr>
        <p:grpSpPr>
          <a:xfrm>
            <a:off x="5874425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15B8-D428-5B1E-23E4-1258E9510CA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8389A-E184-0A11-7E1C-FF8C99720D6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E93D3-C941-03DE-5611-1225BFB0422C}"/>
              </a:ext>
            </a:extLst>
          </p:cNvPr>
          <p:cNvGrpSpPr/>
          <p:nvPr/>
        </p:nvGrpSpPr>
        <p:grpSpPr>
          <a:xfrm>
            <a:off x="898069" y="1563201"/>
            <a:ext cx="4291448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54299-7BF8-272F-ACB3-145688F878B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Indice final &amp; DN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667A7-882B-2C8A-819C-A64FFF6921A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2025, indice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E90BE98D-7228-E637-313F-1424FFE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30</a:t>
            </a:fld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4ED799-D3B6-89B7-4F6A-89CA17DD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5" y="2142868"/>
            <a:ext cx="4921399" cy="4016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4AF8B-AF3B-4588-6196-C61B4958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26" y="2243166"/>
            <a:ext cx="5670365" cy="38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111F-D710-2709-4592-B289570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4EE7-01DD-6928-BC25-B7DB22FCB51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group of wooden barrels stacked on a green stand&#10;&#10;AI-generated content may be incorrect.">
            <a:extLst>
              <a:ext uri="{FF2B5EF4-FFF2-40B4-BE49-F238E27FC236}">
                <a16:creationId xmlns:a16="http://schemas.microsoft.com/office/drawing/2014/main" id="{BC23CB59-2594-2F59-FACA-DAB803EF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16" y="0"/>
            <a:ext cx="4250983" cy="6405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F66FB-6595-08ED-ECF3-086E984BF3DE}"/>
              </a:ext>
            </a:extLst>
          </p:cNvPr>
          <p:cNvSpPr/>
          <p:nvPr/>
        </p:nvSpPr>
        <p:spPr>
          <a:xfrm>
            <a:off x="532928" y="1403928"/>
            <a:ext cx="740808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3EFC07-0654-7D17-403C-ADFC4CDA941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03B01-2FAA-5102-37D4-AD6A1CCBE86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12E1B21-678A-ECB0-E943-E9C577B472D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8491-F8D3-EA2D-ADF7-6AA94E132CD6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Existe-t-il un potentiel de référencement sur certains magasins sous adressés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05E38-7659-A7A0-0B07-6553FF974C73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60DB1-2A06-E239-E497-3158526BC03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moyen de produits Bombay proposés en fonction de la taille du rayon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B79C94-0290-E7EB-9D9F-1EA797BE3F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Moyenne glissante +/-50 références,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9A648BD-2653-1E9D-95A1-1A45F0EFC3F9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rgbClr val="1B1C1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E82009E-6E02-E798-33FD-811F0921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31</a:t>
            </a:fld>
            <a:endParaRPr lang="fr-FR" dirty="0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67A26727-ADC0-5BF1-0D27-573A8BED4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F1871C-C873-1B35-4948-EFC997F4B951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points de ventes ayant un potentiel de renforcement de l’offre.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F5851-5A37-A38E-E8D2-4DC2E9010984}"/>
              </a:ext>
            </a:extLst>
          </p:cNvPr>
          <p:cNvSpPr txBox="1"/>
          <p:nvPr/>
        </p:nvSpPr>
        <p:spPr>
          <a:xfrm>
            <a:off x="8246286" y="3642242"/>
            <a:ext cx="3640913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magasins sous adressés par région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CCB60-2165-8B06-BE67-50B32C5AC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71" y="2276061"/>
            <a:ext cx="6557429" cy="38924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BF8ED4-3BED-9759-0386-2E35C9DFB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487" y="1231982"/>
            <a:ext cx="4086132" cy="2334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A10478-4E71-98D8-A4CC-E443094A0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288" y="4104569"/>
            <a:ext cx="3848742" cy="21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7EBA-0E76-B1AD-9A9B-75059F1E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5E4D38-35D5-49AF-2E6B-FC5E05B35951}"/>
              </a:ext>
            </a:extLst>
          </p:cNvPr>
          <p:cNvSpPr/>
          <p:nvPr/>
        </p:nvSpPr>
        <p:spPr>
          <a:xfrm>
            <a:off x="-1" y="1403928"/>
            <a:ext cx="752474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01014-0959-1A12-4118-2DA95C02243E}"/>
              </a:ext>
            </a:extLst>
          </p:cNvPr>
          <p:cNvSpPr/>
          <p:nvPr/>
        </p:nvSpPr>
        <p:spPr>
          <a:xfrm>
            <a:off x="532928" y="1403928"/>
            <a:ext cx="699181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89C14A-F02D-D516-FB03-7BAC7B1EC76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C177-81B5-EF14-8ED6-6669BD6DDA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B009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CB0ED3A-1342-0A0B-EC85-4026C91646B6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083D-5AB7-F1A8-7163-95FCC6B0B78B}"/>
              </a:ext>
            </a:extLst>
          </p:cNvPr>
          <p:cNvSpPr txBox="1"/>
          <p:nvPr/>
        </p:nvSpPr>
        <p:spPr>
          <a:xfrm>
            <a:off x="898069" y="492774"/>
            <a:ext cx="6417129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Y a-t-il une opportunité de mieux référencer le best seller (Gin Bombay Sapphire 70cl)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2B84C-DCFE-7154-6B1B-007300F5FA98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C47883-ED51-2CE9-596E-1CFF9DABB4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adressés ne proposant pas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5685-CA93-FADF-2CF4-CC18601A8264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25" name="Picture 24" descr="A black and grey logo&#10;&#10;AI-generated content may be incorrect.">
            <a:extLst>
              <a:ext uri="{FF2B5EF4-FFF2-40B4-BE49-F238E27FC236}">
                <a16:creationId xmlns:a16="http://schemas.microsoft.com/office/drawing/2014/main" id="{B7D23427-E3C2-12D2-47F4-F058D3D4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pic>
        <p:nvPicPr>
          <p:cNvPr id="26" name="Picture 25" descr="Chess pieces">
            <a:extLst>
              <a:ext uri="{FF2B5EF4-FFF2-40B4-BE49-F238E27FC236}">
                <a16:creationId xmlns:a16="http://schemas.microsoft.com/office/drawing/2014/main" id="{78B3443A-1052-0791-745E-94B683A2A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4" t="1" r="1" b="2169"/>
          <a:stretch>
            <a:fillRect/>
          </a:stretch>
        </p:blipFill>
        <p:spPr>
          <a:xfrm>
            <a:off x="7524748" y="0"/>
            <a:ext cx="46672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6B0DD8-09B0-7AF0-EF8F-5FB1E3C42A70}"/>
              </a:ext>
            </a:extLst>
          </p:cNvPr>
          <p:cNvSpPr/>
          <p:nvPr/>
        </p:nvSpPr>
        <p:spPr>
          <a:xfrm>
            <a:off x="7524749" y="0"/>
            <a:ext cx="4667251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424191-77D1-1BAC-5C36-54A0B6A7ADC7}"/>
              </a:ext>
            </a:extLst>
          </p:cNvPr>
          <p:cNvGrpSpPr/>
          <p:nvPr/>
        </p:nvGrpSpPr>
        <p:grpSpPr>
          <a:xfrm>
            <a:off x="8031220" y="491349"/>
            <a:ext cx="4044666" cy="833178"/>
            <a:chOff x="6594305" y="491349"/>
            <a:chExt cx="4044666" cy="8331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26431-692F-80C0-704F-4B6946ECD576}"/>
                </a:ext>
              </a:extLst>
            </p:cNvPr>
            <p:cNvSpPr txBox="1"/>
            <p:nvPr/>
          </p:nvSpPr>
          <p:spPr>
            <a:xfrm>
              <a:off x="6988319" y="491349"/>
              <a:ext cx="3650652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Quels sont les magasins à prioriser ?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76942D-B35E-8BB2-70E9-EB5D106249C9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DD1480A-A87F-009B-9278-2CE9093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C36C6ED1-1622-DEEF-C42E-98E0A237D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87BDA4-32FF-BB6A-E040-68D80B93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1705"/>
              </p:ext>
            </p:extLst>
          </p:nvPr>
        </p:nvGraphicFramePr>
        <p:xfrm>
          <a:off x="7947782" y="1482475"/>
          <a:ext cx="3773035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8267F6-6D95-83DE-160C-356B4A2B7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6" y="2181534"/>
            <a:ext cx="7411436" cy="40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461E2-D1F4-05ED-8CB5-0F989E73D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F549E-B660-0E0E-AD3D-CAECD99D5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East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34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East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1B823-ABF7-C099-75C9-7DF3C4B5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E4992-839A-F21C-9AC3-80CE3657E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17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Citron Pressé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35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Citron Pressé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F34DF-D9A7-6B89-185A-A09C46925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1FF6B-6D9A-CFD9-B78D-0F907D56E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9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Sapphire Sunset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36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Sapphire Sunset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4A20E-C0D2-8F31-FF6D-3C1B97F41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32CF9-B108-7A49-4BFE-BA99156FE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1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Bramble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37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Bramble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F1D8B-1CCF-1E10-A20F-55EC0973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24A3C-6179-692C-4A82-82A0E7DEC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95EC-183C-DA83-C501-D068A17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A3C47-BBCA-2219-B249-27BE115BD5C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4E649-0643-DA89-1FBE-B843872633A5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194609-3706-8259-C591-FD998F3394F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4D60A-5353-8551-E340-667E7E39D02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180E95C-ADCA-572B-9C59-1F6E62DE0B9D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75AA85B-ABDB-FD2B-F0B0-E37432B5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1AB81-91DF-CE1F-767C-95DBFD27AE30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mise en avant des marques de Gin parmi les autres Spiritueux et quelles sont les marques les mieux positionnées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93C1A-3A53-A505-1348-E80EE1D75CE6}"/>
              </a:ext>
            </a:extLst>
          </p:cNvPr>
          <p:cNvGrpSpPr/>
          <p:nvPr/>
        </p:nvGrpSpPr>
        <p:grpSpPr>
          <a:xfrm>
            <a:off x="898070" y="1563201"/>
            <a:ext cx="5159427" cy="534498"/>
            <a:chOff x="1050129" y="1563201"/>
            <a:chExt cx="6459460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99C89-E071-6AE9-989E-03ADAD50B524}"/>
                </a:ext>
              </a:extLst>
            </p:cNvPr>
            <p:cNvSpPr txBox="1"/>
            <p:nvPr/>
          </p:nvSpPr>
          <p:spPr>
            <a:xfrm>
              <a:off x="1050129" y="1563201"/>
              <a:ext cx="645946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sur le site parmi les autres spiritueux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63462-7245-A9C9-0687-3D518D5965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77E2D6-5CEC-5B06-BA8F-1501BBC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38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A5D06-C00C-6FF0-2DD6-20D8F30A49D8}"/>
              </a:ext>
            </a:extLst>
          </p:cNvPr>
          <p:cNvGrpSpPr/>
          <p:nvPr/>
        </p:nvGrpSpPr>
        <p:grpSpPr>
          <a:xfrm>
            <a:off x="6675821" y="1563201"/>
            <a:ext cx="5159427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83608-5833-B0BE-C849-326A07251A9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 la position relativement au autres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D96A66-4627-9689-82C8-015709D7B9B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CC928-985C-8E59-6A78-7B7EC1FADA85}"/>
              </a:ext>
            </a:extLst>
          </p:cNvPr>
          <p:cNvGrpSpPr/>
          <p:nvPr/>
        </p:nvGrpSpPr>
        <p:grpSpPr>
          <a:xfrm>
            <a:off x="4685898" y="3761510"/>
            <a:ext cx="1371599" cy="2408538"/>
            <a:chOff x="4353791" y="4450344"/>
            <a:chExt cx="1371599" cy="18028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F8E1DC-0D80-F147-4DA2-8C079AC621E3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Haut de la page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F4C0ED9-C4FB-7C54-65D0-362D39803F3A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C3E4EA-23A0-4B71-E811-4628DE8BF050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D310A9-9293-D52C-EA3B-34894D57BE8B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0CEF8E-52FE-A0F1-9AAF-75DDB761930F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Bas de page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E90DC-9D3E-6ABD-E4F1-B6068589B7B5}"/>
              </a:ext>
            </a:extLst>
          </p:cNvPr>
          <p:cNvGrpSpPr/>
          <p:nvPr/>
        </p:nvGrpSpPr>
        <p:grpSpPr>
          <a:xfrm>
            <a:off x="10287469" y="3761510"/>
            <a:ext cx="1371599" cy="2408538"/>
            <a:chOff x="4353791" y="4450344"/>
            <a:chExt cx="1371599" cy="18028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25A942-FD48-BF7D-FC91-49B15BFA47F2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/>
                <a:t>Top Gin</a:t>
              </a:r>
            </a:p>
            <a:p>
              <a:pPr algn="ctr"/>
              <a:r>
                <a:rPr lang="fr-FR" sz="1200" b="1"/>
                <a:t>Top 20%</a:t>
              </a:r>
              <a:endParaRPr lang="fr-FR" sz="1200" i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C4FBC1-1F3A-6497-C59A-857E8C286AA5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77FE75-0E54-C25E-2802-35D7B4344A09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E52EF7-EF6D-913A-E0A0-585DDE8B9A37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A6156A-B398-E1F0-2648-E0D3899CA5B9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En retrait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00560C2-65A3-C419-D7D8-44A2B5AD1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05981"/>
            <a:ext cx="4618003" cy="43636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C1F4CE-ABD2-C3B7-1267-801240A8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821" y="2005982"/>
            <a:ext cx="4616481" cy="43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3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DC16-29EA-D780-DA77-5FB0FB2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C1AE8-D1A1-6FC1-38CF-465FF249B4D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4984E-C75D-E675-0B66-018376F3E38B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8E5E52-4A36-6B48-489D-FE250973BF4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D2D57-B4D4-6B1C-CC31-454B1F362A0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4414E7-5B2B-AB2D-51EA-38B377C7ED1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E68DCC5-1249-F06C-6BE1-E2EB330A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DF1DE-E091-9961-E15E-4A9F3F311F59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évoluée la mise en avant de notre best seller (Gin Bombay Sapphire 70cl) sur les derniers mois ?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6F6D11-130E-E8AD-E26B-44DD8C6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39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72811-C6D1-C397-1B63-761C3A18C45D}"/>
              </a:ext>
            </a:extLst>
          </p:cNvPr>
          <p:cNvGrpSpPr/>
          <p:nvPr/>
        </p:nvGrpSpPr>
        <p:grpSpPr>
          <a:xfrm>
            <a:off x="6675821" y="1563201"/>
            <a:ext cx="5357257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FCC5-2CE6-DCBA-65B6-8ABB732AF90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(%)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6D5C2-70D9-C25A-13F6-34B92D8E10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6EF7F-5004-99A4-DF56-05DA63E3F8B5}"/>
              </a:ext>
            </a:extLst>
          </p:cNvPr>
          <p:cNvGrpSpPr/>
          <p:nvPr/>
        </p:nvGrpSpPr>
        <p:grpSpPr>
          <a:xfrm>
            <a:off x="898070" y="1563201"/>
            <a:ext cx="535725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0D779-0069-4A10-64ED-1F0B7C0B849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(ABS)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9712C-223A-3138-912A-F4DCF06931D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BAC17BA-B06F-02A3-4CED-86BEACD5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4" y="2181060"/>
            <a:ext cx="5585242" cy="4077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459C32-039F-C626-41BF-7AFE2ABA9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89" y="2181060"/>
            <a:ext cx="5585242" cy="40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AE619-B117-0B1B-31BE-770DD0F60F7F}"/>
              </a:ext>
            </a:extLst>
          </p:cNvPr>
          <p:cNvGrpSpPr/>
          <p:nvPr/>
        </p:nvGrpSpPr>
        <p:grpSpPr>
          <a:xfrm>
            <a:off x="8127998" y="0"/>
            <a:ext cx="4064002" cy="6858000"/>
            <a:chOff x="8127999" y="0"/>
            <a:chExt cx="4064002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E93256B-DB49-7F5C-C612-77F94CAB5765}"/>
                </a:ext>
              </a:extLst>
            </p:cNvPr>
            <p:cNvSpPr/>
            <p:nvPr/>
          </p:nvSpPr>
          <p:spPr>
            <a:xfrm>
              <a:off x="8127999" y="0"/>
              <a:ext cx="4064002" cy="6858000"/>
            </a:xfrm>
            <a:prstGeom prst="rect">
              <a:avLst/>
            </a:prstGeom>
            <a:blipFill>
              <a:blip r:embed="rId3"/>
              <a:stretch>
                <a:fillRect l="-42709" r="-9312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A04538-9604-216C-2D35-1C2483737105}"/>
                </a:ext>
              </a:extLst>
            </p:cNvPr>
            <p:cNvGrpSpPr/>
            <p:nvPr/>
          </p:nvGrpSpPr>
          <p:grpSpPr>
            <a:xfrm>
              <a:off x="8128001" y="0"/>
              <a:ext cx="4063999" cy="6858000"/>
              <a:chOff x="8128001" y="0"/>
              <a:chExt cx="4063999" cy="68580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F86089E-510F-194B-5041-3F50808402C5}"/>
                  </a:ext>
                </a:extLst>
              </p:cNvPr>
              <p:cNvSpPr/>
              <p:nvPr/>
            </p:nvSpPr>
            <p:spPr>
              <a:xfrm>
                <a:off x="8128001" y="0"/>
                <a:ext cx="4063999" cy="6858000"/>
              </a:xfrm>
              <a:prstGeom prst="rect">
                <a:avLst/>
              </a:prstGeom>
              <a:solidFill>
                <a:srgbClr val="303237">
                  <a:alpha val="69804"/>
                </a:srgbClr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fr-FR" sz="1600" b="1" noProof="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12FBB5A-8123-E978-2E0A-DE8739C64755}"/>
                  </a:ext>
                </a:extLst>
              </p:cNvPr>
              <p:cNvSpPr txBox="1"/>
              <p:nvPr/>
            </p:nvSpPr>
            <p:spPr>
              <a:xfrm>
                <a:off x="8585200" y="492774"/>
                <a:ext cx="3149600" cy="83317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2400" b="1" noProof="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Identification des opportunités. </a:t>
                </a:r>
                <a:endParaRPr lang="fr-FR" sz="1600" i="1" noProof="0" dirty="0">
                  <a:solidFill>
                    <a:prstClr val="white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F2209F-C813-4B52-E153-B34AB755798E}"/>
                  </a:ext>
                </a:extLst>
              </p:cNvPr>
              <p:cNvSpPr txBox="1"/>
              <p:nvPr/>
            </p:nvSpPr>
            <p:spPr>
              <a:xfrm>
                <a:off x="8585200" y="1584974"/>
                <a:ext cx="3149600" cy="340735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160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Description courte en 3 phrases</a:t>
                </a: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AA85997-B66D-96F1-E350-D6F8710C66B2}"/>
                  </a:ext>
                </a:extLst>
              </p:cNvPr>
              <p:cNvGrpSpPr/>
              <p:nvPr/>
            </p:nvGrpSpPr>
            <p:grpSpPr>
              <a:xfrm>
                <a:off x="8585199" y="2853168"/>
                <a:ext cx="3391761" cy="350549"/>
                <a:chOff x="457198" y="2853168"/>
                <a:chExt cx="3391761" cy="350549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05662D9-A79A-E2A9-A67C-B7D8BEDECBED}"/>
                    </a:ext>
                  </a:extLst>
                </p:cNvPr>
                <p:cNvSpPr/>
                <p:nvPr/>
              </p:nvSpPr>
              <p:spPr>
                <a:xfrm>
                  <a:off x="872067" y="2872847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noProof="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5" name="Graphic 194" descr="Badge Unfollow with solid fill">
                  <a:extLst>
                    <a:ext uri="{FF2B5EF4-FFF2-40B4-BE49-F238E27FC236}">
                      <a16:creationId xmlns:a16="http://schemas.microsoft.com/office/drawing/2014/main" id="{5177CB51-7B73-88FE-24B5-8C62FC3F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2853168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B6BE459-68A7-2814-835C-644EB7DED189}"/>
                  </a:ext>
                </a:extLst>
              </p:cNvPr>
              <p:cNvGrpSpPr/>
              <p:nvPr/>
            </p:nvGrpSpPr>
            <p:grpSpPr>
              <a:xfrm>
                <a:off x="8585199" y="4135064"/>
                <a:ext cx="3391761" cy="350549"/>
                <a:chOff x="457198" y="3286221"/>
                <a:chExt cx="3391761" cy="350549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1F9D245-49C4-276F-B8DA-9D56DE8FB09D}"/>
                    </a:ext>
                  </a:extLst>
                </p:cNvPr>
                <p:cNvSpPr/>
                <p:nvPr/>
              </p:nvSpPr>
              <p:spPr>
                <a:xfrm>
                  <a:off x="872067" y="3305900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8" name="Graphic 197" descr="Badge Unfollow with solid fill">
                  <a:extLst>
                    <a:ext uri="{FF2B5EF4-FFF2-40B4-BE49-F238E27FC236}">
                      <a16:creationId xmlns:a16="http://schemas.microsoft.com/office/drawing/2014/main" id="{B94CFB6F-D2F7-1824-D948-DBC6DF9A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286221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5009A7C-2E88-1F6B-A958-5E42D18C1654}"/>
                  </a:ext>
                </a:extLst>
              </p:cNvPr>
              <p:cNvGrpSpPr/>
              <p:nvPr/>
            </p:nvGrpSpPr>
            <p:grpSpPr>
              <a:xfrm>
                <a:off x="8585199" y="5416959"/>
                <a:ext cx="3391761" cy="350549"/>
                <a:chOff x="457198" y="3719274"/>
                <a:chExt cx="3391761" cy="350549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B9C64AF-5B93-DAFE-88DB-AB3B6376197E}"/>
                    </a:ext>
                  </a:extLst>
                </p:cNvPr>
                <p:cNvSpPr/>
                <p:nvPr/>
              </p:nvSpPr>
              <p:spPr>
                <a:xfrm>
                  <a:off x="872067" y="3738953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201" name="Graphic 200" descr="Badge Unfollow with solid fill">
                  <a:extLst>
                    <a:ext uri="{FF2B5EF4-FFF2-40B4-BE49-F238E27FC236}">
                      <a16:creationId xmlns:a16="http://schemas.microsoft.com/office/drawing/2014/main" id="{D1676D29-2E1D-4D94-7D62-9ED5C00E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719274"/>
                  <a:ext cx="285558" cy="2855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2FB4B-AA62-47BC-24C5-83E96006CF86}"/>
              </a:ext>
            </a:extLst>
          </p:cNvPr>
          <p:cNvGrpSpPr/>
          <p:nvPr/>
        </p:nvGrpSpPr>
        <p:grpSpPr>
          <a:xfrm>
            <a:off x="4063999" y="0"/>
            <a:ext cx="4064000" cy="6858000"/>
            <a:chOff x="4063999" y="0"/>
            <a:chExt cx="4064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A48473-996D-9D33-2C30-8DD7881A2235}"/>
                </a:ext>
              </a:extLst>
            </p:cNvPr>
            <p:cNvSpPr/>
            <p:nvPr/>
          </p:nvSpPr>
          <p:spPr>
            <a:xfrm rot="10800000">
              <a:off x="4063999" y="0"/>
              <a:ext cx="4064000" cy="685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F1FF443-C4BB-8243-4392-A412DE9E78C1}"/>
                </a:ext>
              </a:extLst>
            </p:cNvPr>
            <p:cNvSpPr txBox="1"/>
            <p:nvPr/>
          </p:nvSpPr>
          <p:spPr>
            <a:xfrm>
              <a:off x="4521199" y="492774"/>
              <a:ext cx="3149600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2400" b="1" noProof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Situation actuelle pour Bombay.</a:t>
              </a:r>
              <a:endParaRPr lang="fr-FR" sz="2400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F15578-39E1-92AE-AB53-F79FA1D36C6B}"/>
                </a:ext>
              </a:extLst>
            </p:cNvPr>
            <p:cNvSpPr txBox="1"/>
            <p:nvPr/>
          </p:nvSpPr>
          <p:spPr>
            <a:xfrm>
              <a:off x="4521199" y="1584974"/>
              <a:ext cx="3149600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1600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Description courte en 3 phrases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3559B24-5B7C-50F4-8D0F-41EE6988BDF4}"/>
                </a:ext>
              </a:extLst>
            </p:cNvPr>
            <p:cNvGrpSpPr/>
            <p:nvPr/>
          </p:nvGrpSpPr>
          <p:grpSpPr>
            <a:xfrm>
              <a:off x="4521198" y="2853168"/>
              <a:ext cx="3391761" cy="350549"/>
              <a:chOff x="457198" y="2853168"/>
              <a:chExt cx="3391761" cy="350549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724B3C0-2BC3-4676-0E73-9481F35CAB88}"/>
                  </a:ext>
                </a:extLst>
              </p:cNvPr>
              <p:cNvSpPr/>
              <p:nvPr/>
            </p:nvSpPr>
            <p:spPr>
              <a:xfrm>
                <a:off x="872067" y="2872847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6" name="Graphic 185" descr="Badge Unfollow with solid fill">
                <a:extLst>
                  <a:ext uri="{FF2B5EF4-FFF2-40B4-BE49-F238E27FC236}">
                    <a16:creationId xmlns:a16="http://schemas.microsoft.com/office/drawing/2014/main" id="{292F967A-35C4-AC01-E094-0EA7450D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2853168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77FFA3D-21D7-D2CB-40EA-0BE5D4F90B4D}"/>
                </a:ext>
              </a:extLst>
            </p:cNvPr>
            <p:cNvGrpSpPr/>
            <p:nvPr/>
          </p:nvGrpSpPr>
          <p:grpSpPr>
            <a:xfrm>
              <a:off x="4521198" y="4135064"/>
              <a:ext cx="3391761" cy="350549"/>
              <a:chOff x="457198" y="3286221"/>
              <a:chExt cx="3391761" cy="3505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50D46F7-A186-2931-9E86-67EDFC07FCC8}"/>
                  </a:ext>
                </a:extLst>
              </p:cNvPr>
              <p:cNvSpPr/>
              <p:nvPr/>
            </p:nvSpPr>
            <p:spPr>
              <a:xfrm>
                <a:off x="872067" y="3305900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9" name="Graphic 188" descr="Badge Unfollow with solid fill">
                <a:extLst>
                  <a:ext uri="{FF2B5EF4-FFF2-40B4-BE49-F238E27FC236}">
                    <a16:creationId xmlns:a16="http://schemas.microsoft.com/office/drawing/2014/main" id="{E353988B-9D9C-F2A6-B243-8A34D7124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286221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8AD058-CBA6-6E70-961F-7ADC1377D13C}"/>
                </a:ext>
              </a:extLst>
            </p:cNvPr>
            <p:cNvGrpSpPr/>
            <p:nvPr/>
          </p:nvGrpSpPr>
          <p:grpSpPr>
            <a:xfrm>
              <a:off x="4521198" y="5416959"/>
              <a:ext cx="3391761" cy="350549"/>
              <a:chOff x="457198" y="3719274"/>
              <a:chExt cx="3391761" cy="350549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17A7B67-FDF5-42B5-CB44-0E338B0F4202}"/>
                  </a:ext>
                </a:extLst>
              </p:cNvPr>
              <p:cNvSpPr/>
              <p:nvPr/>
            </p:nvSpPr>
            <p:spPr>
              <a:xfrm>
                <a:off x="872067" y="3738953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92" name="Graphic 191" descr="Badge Unfollow with solid fill">
                <a:extLst>
                  <a:ext uri="{FF2B5EF4-FFF2-40B4-BE49-F238E27FC236}">
                    <a16:creationId xmlns:a16="http://schemas.microsoft.com/office/drawing/2014/main" id="{D36339A7-3226-6C71-4777-8C28BDB8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719274"/>
                <a:ext cx="285558" cy="28555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933270-1485-0953-66FC-BE33E3C9C877}"/>
              </a:ext>
            </a:extLst>
          </p:cNvPr>
          <p:cNvGrpSpPr/>
          <p:nvPr/>
        </p:nvGrpSpPr>
        <p:grpSpPr>
          <a:xfrm>
            <a:off x="-1" y="0"/>
            <a:ext cx="4063999" cy="6858000"/>
            <a:chOff x="-1" y="0"/>
            <a:chExt cx="4063999" cy="6858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A635-EBE9-2202-9F7D-52B637E21D0B}"/>
                </a:ext>
              </a:extLst>
            </p:cNvPr>
            <p:cNvSpPr/>
            <p:nvPr/>
          </p:nvSpPr>
          <p:spPr>
            <a:xfrm>
              <a:off x="0" y="0"/>
              <a:ext cx="4063998" cy="68580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39792" r="-35001"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B29B75-DCE2-9C9D-065F-73029907F72A}"/>
                </a:ext>
              </a:extLst>
            </p:cNvPr>
            <p:cNvSpPr/>
            <p:nvPr/>
          </p:nvSpPr>
          <p:spPr>
            <a:xfrm>
              <a:off x="-1" y="0"/>
              <a:ext cx="4063999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DC00194-8A5F-85AE-A4AB-06D44195E5F2}"/>
              </a:ext>
            </a:extLst>
          </p:cNvPr>
          <p:cNvSpPr txBox="1"/>
          <p:nvPr/>
        </p:nvSpPr>
        <p:spPr>
          <a:xfrm>
            <a:off x="457198" y="492774"/>
            <a:ext cx="314960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2400" b="1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Marché du Gin chez Leclerc.</a:t>
            </a:r>
            <a:endParaRPr lang="fr-FR" sz="1600" i="1" noProof="0" dirty="0">
              <a:solidFill>
                <a:prstClr val="white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0358B5-434F-AFF5-2087-0222BF5F2D01}"/>
              </a:ext>
            </a:extLst>
          </p:cNvPr>
          <p:cNvSpPr txBox="1"/>
          <p:nvPr/>
        </p:nvSpPr>
        <p:spPr>
          <a:xfrm>
            <a:off x="457198" y="1584974"/>
            <a:ext cx="3149600" cy="340735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1600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courte en 3 phrases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C8F7E6-41F1-A15D-DE02-7ACACA2372D3}"/>
              </a:ext>
            </a:extLst>
          </p:cNvPr>
          <p:cNvGrpSpPr/>
          <p:nvPr/>
        </p:nvGrpSpPr>
        <p:grpSpPr>
          <a:xfrm>
            <a:off x="457198" y="2853168"/>
            <a:ext cx="3391761" cy="350549"/>
            <a:chOff x="457198" y="2853168"/>
            <a:chExt cx="3391761" cy="35054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0DAE088-D860-B754-9438-6714865EAE70}"/>
                </a:ext>
              </a:extLst>
            </p:cNvPr>
            <p:cNvSpPr/>
            <p:nvPr/>
          </p:nvSpPr>
          <p:spPr>
            <a:xfrm>
              <a:off x="872067" y="2872847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6" name="Graphic 175" descr="Badge Unfollow with solid fill">
              <a:extLst>
                <a:ext uri="{FF2B5EF4-FFF2-40B4-BE49-F238E27FC236}">
                  <a16:creationId xmlns:a16="http://schemas.microsoft.com/office/drawing/2014/main" id="{9B44AA5F-D11B-5FEF-CE2E-A4DFA40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2853168"/>
              <a:ext cx="285558" cy="285558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5209CB-5A04-234A-F55B-4C5D17F145AB}"/>
              </a:ext>
            </a:extLst>
          </p:cNvPr>
          <p:cNvGrpSpPr/>
          <p:nvPr/>
        </p:nvGrpSpPr>
        <p:grpSpPr>
          <a:xfrm>
            <a:off x="457198" y="4135064"/>
            <a:ext cx="3391761" cy="350549"/>
            <a:chOff x="457198" y="3286221"/>
            <a:chExt cx="3391761" cy="35054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8801C31-D1D8-0570-5B08-47E9C0033A57}"/>
                </a:ext>
              </a:extLst>
            </p:cNvPr>
            <p:cNvSpPr/>
            <p:nvPr/>
          </p:nvSpPr>
          <p:spPr>
            <a:xfrm>
              <a:off x="872067" y="3305900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7" name="Graphic 176" descr="Badge Unfollow with solid fill">
              <a:extLst>
                <a:ext uri="{FF2B5EF4-FFF2-40B4-BE49-F238E27FC236}">
                  <a16:creationId xmlns:a16="http://schemas.microsoft.com/office/drawing/2014/main" id="{08085631-D6A1-ECB8-7C18-51748267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286221"/>
              <a:ext cx="285558" cy="285558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10A3C7-8965-5D47-37AE-5D9B1AB2BB77}"/>
              </a:ext>
            </a:extLst>
          </p:cNvPr>
          <p:cNvGrpSpPr/>
          <p:nvPr/>
        </p:nvGrpSpPr>
        <p:grpSpPr>
          <a:xfrm>
            <a:off x="457198" y="5416959"/>
            <a:ext cx="3391761" cy="350549"/>
            <a:chOff x="457198" y="3719274"/>
            <a:chExt cx="3391761" cy="35054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3B68DB5-1D50-2764-4CBC-DF526C257189}"/>
                </a:ext>
              </a:extLst>
            </p:cNvPr>
            <p:cNvSpPr/>
            <p:nvPr/>
          </p:nvSpPr>
          <p:spPr>
            <a:xfrm>
              <a:off x="872067" y="3738953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8" name="Graphic 177" descr="Badge Unfollow with solid fill">
              <a:extLst>
                <a:ext uri="{FF2B5EF4-FFF2-40B4-BE49-F238E27FC236}">
                  <a16:creationId xmlns:a16="http://schemas.microsoft.com/office/drawing/2014/main" id="{87A33F6F-FD62-1A98-A318-75A44B61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719274"/>
              <a:ext cx="285558" cy="285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4DFB56-5C53-EAA1-A81B-C70512942E8F}"/>
              </a:ext>
            </a:extLst>
          </p:cNvPr>
          <p:cNvSpPr txBox="1"/>
          <p:nvPr/>
        </p:nvSpPr>
        <p:spPr>
          <a:xfrm>
            <a:off x="457198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Executive</a:t>
            </a:r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fr-FR" sz="28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F3629BF-3374-72A2-BFE9-44AE3AE0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038-338C-5861-3105-F6EFB797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77F88-7660-DA88-D582-905F2FC567F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9E4494-7C11-91E5-FDA0-0619586694F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61254-ED8E-6075-30E9-07F0F90F1774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04E183-3F50-E3B7-C1B6-48BD0A75EBFE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du positionnement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l’évolution de vos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Réagir à la concurrence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Maitriser le positionnement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n°5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n°6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10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CB87-EA64-CF07-E0FA-A86D3F9D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7DFDB-40F4-2F77-8212-4529F439D276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94D22-C037-1171-6FBD-4D2D413980DC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FC10-41A2-D221-365F-81A50E3329B1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B2E647-9D30-E0E3-821E-4F91420ED241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1E6BD-073A-ED78-E60A-4C9D5630F875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politique tarifaire.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36B19-5869-5D13-D282-8DAB6B49643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614DC7-9D9B-19CA-A53C-6316D00A31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 est le positionnement prix de Bombay et quelles sont les dynamiques de marché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46711-2A74-A46B-21F8-FF0B4586BD85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E53AA-95CC-2C9B-E056-054EE6E348E5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27C5-E4D0-1C20-8619-8C5AA0995408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initiatives concrètes peuvent être explorées pour améliorer la politique tarifaire 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81212-7C02-53CD-4B2D-35984445D59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0B7F4-D358-C63F-E3C8-C78DFAE06F90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6217D-264C-9245-A131-103297FE7A45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approfondir l’analyse et renforcer la cohérence du positionnement prix 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4F25-EDF8-DE0F-CE33-6DD14ECA66B6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4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F07E-0CF5-0FDA-E403-C6AAB358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25D-356F-F5DD-ED39-FC3BB219B7E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3AB38-2B68-7840-CB86-8880EC7366A0}"/>
              </a:ext>
            </a:extLst>
          </p:cNvPr>
          <p:cNvSpPr/>
          <p:nvPr/>
        </p:nvSpPr>
        <p:spPr>
          <a:xfrm>
            <a:off x="532932" y="1403928"/>
            <a:ext cx="617085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D85BC2-B659-BBC2-F25B-0FE86AF1150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10487-33F5-713E-37D7-BC559B33450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C9AADBC-9D66-1639-B156-973E54F3908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A. État des lieux du positionnement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93A875D-4B32-4FC9-49D2-B33810A1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BD7F-00C9-4938-28F1-D56B7DBC939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territoire prix des différents produits de la marque Bombay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302E305-3A9F-A927-8249-C762688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67CC5-3F49-E0EC-F23D-F3631CBF20A6}"/>
              </a:ext>
            </a:extLst>
          </p:cNvPr>
          <p:cNvGrpSpPr/>
          <p:nvPr/>
        </p:nvGrpSpPr>
        <p:grpSpPr>
          <a:xfrm>
            <a:off x="898070" y="1563201"/>
            <a:ext cx="74621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7E549-11AB-1DC1-8A5B-6E6B7D16094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des observations prix des produits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6ED58-6BEC-C3D2-B570-1D1DADDB46D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76B99-5E0B-947B-9C2C-3BE382E1D8EB}"/>
              </a:ext>
            </a:extLst>
          </p:cNvPr>
          <p:cNvGrpSpPr/>
          <p:nvPr/>
        </p:nvGrpSpPr>
        <p:grpSpPr>
          <a:xfrm>
            <a:off x="7284359" y="1563201"/>
            <a:ext cx="4572000" cy="534498"/>
            <a:chOff x="1050129" y="1563201"/>
            <a:chExt cx="4326467" cy="5344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A7154-D0BA-12E1-2BDB-DD9EAED6534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9B569-DDA3-4847-078D-67B1A7E5C4E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27631D-BFA3-7D73-DA95-0113AB19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088603"/>
            <a:ext cx="5607210" cy="4169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4788D-562B-63E3-C5B1-D3E5D64FD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392" y="2088603"/>
            <a:ext cx="4994667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5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500098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34,11 €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-0,44 €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+0,63 €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+0,01 €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-0,05 €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34,25 €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-0,16 €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+0,32 €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+0,11 €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-0,01 €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34,51 €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-1,30%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+1,84%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+0,03%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-0,16%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-0,47%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+0,95%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+0,31%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-0,04%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23 juin 25 au
23 juil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24 juil 25 au
23 août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24 août 25 au
22 sept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1BD2404-DB09-2F89-3572-EE718F1B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8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0152659-AA43-FC2C-4697-8DB4D43A4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8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A55B85D-EE21-01CE-95BD-2CAD5B612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5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28B642-E671-4281-4B08-1B41496EC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01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A5E7958-2977-D724-20B2-DAFA3B1C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59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6A-F6D5-23D6-1878-F9458193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722F9-9E10-8825-7DA3-C4E1AF6162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B6DF8-56A0-9645-0B65-C2228163113B}"/>
              </a:ext>
            </a:extLst>
          </p:cNvPr>
          <p:cNvSpPr/>
          <p:nvPr/>
        </p:nvSpPr>
        <p:spPr>
          <a:xfrm>
            <a:off x="532932" y="1403928"/>
            <a:ext cx="80776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A13F2B-8979-600A-FAC3-593C518C466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B8C27-449A-C39A-E29E-B67B2A65489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C002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6EE53B-A60F-C4D9-23A5-01754DA8752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953B5C9-E3B1-51C5-7E55-B9A59DC4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44231-38EB-12F7-D0F8-6FD02C666B4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ont évolué les prix des produits de la gamme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C3B8A24-D72D-746C-4D23-202DC3A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0B0C6-8134-07A9-FF30-DD3B83C8E6A7}"/>
              </a:ext>
            </a:extLst>
          </p:cNvPr>
          <p:cNvGrpSpPr/>
          <p:nvPr/>
        </p:nvGrpSpPr>
        <p:grpSpPr>
          <a:xfrm>
            <a:off x="898070" y="1563201"/>
            <a:ext cx="70557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99838-D2A9-9E3F-1283-6806F9B921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des prix moyens par litre avant promotion par produit de la marque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D9063A-DE32-9068-B018-DB6D24626BD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5D15560-68E0-FBCC-151E-3A2692509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175676"/>
            <a:ext cx="11197527" cy="41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0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20D6-8B3A-95F1-183F-1E7F436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C2897-57AF-19A6-CDDD-1C4624F1DBD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white tag with holes on it&#10;&#10;AI-generated content may be incorrect.">
            <a:extLst>
              <a:ext uri="{FF2B5EF4-FFF2-40B4-BE49-F238E27FC236}">
                <a16:creationId xmlns:a16="http://schemas.microsoft.com/office/drawing/2014/main" id="{EB50465D-E4FB-6E68-03B7-DF77B75E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55820"/>
          <a:stretch>
            <a:fillRect/>
          </a:stretch>
        </p:blipFill>
        <p:spPr>
          <a:xfrm>
            <a:off x="8962117" y="1403928"/>
            <a:ext cx="3229883" cy="4980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383717-7649-0BC1-520A-D360B501117A}"/>
              </a:ext>
            </a:extLst>
          </p:cNvPr>
          <p:cNvSpPr/>
          <p:nvPr/>
        </p:nvSpPr>
        <p:spPr>
          <a:xfrm>
            <a:off x="8962116" y="1398861"/>
            <a:ext cx="3229884" cy="49904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5BC53-3A01-A6C1-3642-46D015EA8652}"/>
              </a:ext>
            </a:extLst>
          </p:cNvPr>
          <p:cNvSpPr/>
          <p:nvPr/>
        </p:nvSpPr>
        <p:spPr>
          <a:xfrm>
            <a:off x="532932" y="1403928"/>
            <a:ext cx="8429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7DDEF-FC98-6DCD-1417-4F7EE0B903A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FE523-AFD3-9E8A-CC8C-7CC1F48D894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9A078-F196-D690-AECA-C61A5B46D8EA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C2C4C62-F6A5-7E03-11D0-5CD4ADEC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9110A-0E29-75B5-FE5B-449502B54AB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part des magasins Leclerc ayant modifié le prix des produits Bombay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E4E9E35-54EE-4E9A-AF7D-5BCFE2F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EC74C-F475-7867-94ED-D1844F5FF13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7B4B49-3405-88B3-AA75-B6A8D47474D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distribuant Bombay ayant modifié  le prix de vente avant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3DD69-2E61-9D15-6A5C-9EDEC53908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C293-B3E1-CB6D-3774-3A3FDADBDCDE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BD82A-A045-E8B2-577C-380ECA9A1E90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0EB17-81F9-30A6-ABC4-3D61F79B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89" y="2175677"/>
            <a:ext cx="7804573" cy="40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01F5-B710-1B4D-4188-8E495AF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B0B0FD-14A4-F107-CA84-4F5EFF1E5B9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D76675-6694-75B3-F271-A8263EE8F6D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D01EB-EB65-614E-65FD-CAEA00041EF9}"/>
              </a:ext>
            </a:extLst>
          </p:cNvPr>
          <p:cNvSpPr txBox="1"/>
          <p:nvPr/>
        </p:nvSpPr>
        <p:spPr>
          <a:xfrm>
            <a:off x="898070" y="491349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Pour atteindre son objectif de XXX, Bombay devra faire A, B et C avant DATE.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96200-6905-308B-705A-0C987D6A94F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9D7A361-7476-F77E-5AE8-700C7D566110}"/>
              </a:ext>
            </a:extLst>
          </p:cNvPr>
          <p:cNvSpPr/>
          <p:nvPr/>
        </p:nvSpPr>
        <p:spPr>
          <a:xfrm>
            <a:off x="5606553" y="1420307"/>
            <a:ext cx="5709147" cy="9191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Objectifs &amp; ambitions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AF111-ECA4-459D-C964-12FD71112B57}"/>
              </a:ext>
            </a:extLst>
          </p:cNvPr>
          <p:cNvGrpSpPr/>
          <p:nvPr/>
        </p:nvGrpSpPr>
        <p:grpSpPr>
          <a:xfrm>
            <a:off x="5606551" y="2517054"/>
            <a:ext cx="5709148" cy="980290"/>
            <a:chOff x="759835" y="2560807"/>
            <a:chExt cx="3136567" cy="914400"/>
          </a:xfrm>
          <a:solidFill>
            <a:schemeClr val="bg2">
              <a:lumMod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C37E5-F9E4-B84A-6E4F-04D78F21375D}"/>
                </a:ext>
              </a:extLst>
            </p:cNvPr>
            <p:cNvSpPr/>
            <p:nvPr/>
          </p:nvSpPr>
          <p:spPr>
            <a:xfrm>
              <a:off x="759835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9E3E8-A789-7B58-A7FF-820E319431D2}"/>
                </a:ext>
              </a:extLst>
            </p:cNvPr>
            <p:cNvSpPr/>
            <p:nvPr/>
          </p:nvSpPr>
          <p:spPr>
            <a:xfrm>
              <a:off x="1830099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44BD6-1E82-0290-BD60-728FC89764BE}"/>
                </a:ext>
              </a:extLst>
            </p:cNvPr>
            <p:cNvSpPr/>
            <p:nvPr/>
          </p:nvSpPr>
          <p:spPr>
            <a:xfrm>
              <a:off x="2900363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178632-111D-94B2-DAB1-07D8D747E220}"/>
              </a:ext>
            </a:extLst>
          </p:cNvPr>
          <p:cNvGrpSpPr/>
          <p:nvPr/>
        </p:nvGrpSpPr>
        <p:grpSpPr>
          <a:xfrm>
            <a:off x="5606552" y="3674968"/>
            <a:ext cx="5709148" cy="980290"/>
            <a:chOff x="759835" y="3610289"/>
            <a:chExt cx="5589010" cy="914400"/>
          </a:xfrm>
          <a:solidFill>
            <a:schemeClr val="bg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913D9-EB3F-8B1A-651D-FD622ED028EF}"/>
                </a:ext>
              </a:extLst>
            </p:cNvPr>
            <p:cNvSpPr/>
            <p:nvPr/>
          </p:nvSpPr>
          <p:spPr>
            <a:xfrm>
              <a:off x="759835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AC92CC-6FEB-49AB-C7CF-C5AFA383D6F3}"/>
                </a:ext>
              </a:extLst>
            </p:cNvPr>
            <p:cNvSpPr/>
            <p:nvPr/>
          </p:nvSpPr>
          <p:spPr>
            <a:xfrm>
              <a:off x="2182374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2D0ACC-B673-A9FF-4F7A-11BE636C5A39}"/>
                </a:ext>
              </a:extLst>
            </p:cNvPr>
            <p:cNvSpPr/>
            <p:nvPr/>
          </p:nvSpPr>
          <p:spPr>
            <a:xfrm>
              <a:off x="3604913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B6524-6041-183B-A588-EA43EE2B3570}"/>
                </a:ext>
              </a:extLst>
            </p:cNvPr>
            <p:cNvSpPr/>
            <p:nvPr/>
          </p:nvSpPr>
          <p:spPr>
            <a:xfrm>
              <a:off x="5027451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4421A-C85C-A8B6-210C-A8C8C452100F}"/>
              </a:ext>
            </a:extLst>
          </p:cNvPr>
          <p:cNvGrpSpPr/>
          <p:nvPr/>
        </p:nvGrpSpPr>
        <p:grpSpPr>
          <a:xfrm>
            <a:off x="5606551" y="4832881"/>
            <a:ext cx="5709146" cy="1483998"/>
            <a:chOff x="759834" y="4632086"/>
            <a:chExt cx="5589008" cy="1384251"/>
          </a:xfrm>
          <a:solidFill>
            <a:schemeClr val="bg2">
              <a:lumMod val="9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4A3584-CA0E-F578-20A2-605628D34AF9}"/>
                </a:ext>
              </a:extLst>
            </p:cNvPr>
            <p:cNvSpPr/>
            <p:nvPr/>
          </p:nvSpPr>
          <p:spPr>
            <a:xfrm>
              <a:off x="759834" y="4632086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humaines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571A87-AB39-2A31-F24B-30A8A54508D0}"/>
                </a:ext>
              </a:extLst>
            </p:cNvPr>
            <p:cNvSpPr/>
            <p:nvPr/>
          </p:nvSpPr>
          <p:spPr>
            <a:xfrm>
              <a:off x="759834" y="4995768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matérielles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030404-BB97-6997-E5D2-6A6D3C5707D0}"/>
                </a:ext>
              </a:extLst>
            </p:cNvPr>
            <p:cNvSpPr/>
            <p:nvPr/>
          </p:nvSpPr>
          <p:spPr>
            <a:xfrm>
              <a:off x="759834" y="5359450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Données / infrastructures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9536B3-CFF3-8F6D-11C7-184B8558BAF7}"/>
                </a:ext>
              </a:extLst>
            </p:cNvPr>
            <p:cNvSpPr/>
            <p:nvPr/>
          </p:nvSpPr>
          <p:spPr>
            <a:xfrm>
              <a:off x="759834" y="5723132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Etc.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90DC1-26CE-D892-8281-980A25343591}"/>
              </a:ext>
            </a:extLst>
          </p:cNvPr>
          <p:cNvCxnSpPr/>
          <p:nvPr/>
        </p:nvCxnSpPr>
        <p:spPr>
          <a:xfrm>
            <a:off x="532932" y="2428243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06C4B-9A69-DB36-FF1A-5E2089FD612F}"/>
              </a:ext>
            </a:extLst>
          </p:cNvPr>
          <p:cNvCxnSpPr/>
          <p:nvPr/>
        </p:nvCxnSpPr>
        <p:spPr>
          <a:xfrm>
            <a:off x="532932" y="3586156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D4BDB6-4C24-2E7C-CAA8-71C68CE0D09E}"/>
              </a:ext>
            </a:extLst>
          </p:cNvPr>
          <p:cNvCxnSpPr/>
          <p:nvPr/>
        </p:nvCxnSpPr>
        <p:spPr>
          <a:xfrm>
            <a:off x="532932" y="4744070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5409CE-07D5-2663-6DEE-6DA69ACAE0B5}"/>
              </a:ext>
            </a:extLst>
          </p:cNvPr>
          <p:cNvCxnSpPr>
            <a:cxnSpLocks/>
          </p:cNvCxnSpPr>
          <p:nvPr/>
        </p:nvCxnSpPr>
        <p:spPr>
          <a:xfrm>
            <a:off x="532932" y="6405694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ACF430-604D-2584-B35F-C20172AFEC2A}"/>
              </a:ext>
            </a:extLst>
          </p:cNvPr>
          <p:cNvSpPr/>
          <p:nvPr/>
        </p:nvSpPr>
        <p:spPr>
          <a:xfrm>
            <a:off x="8248963" y="1259802"/>
            <a:ext cx="321008" cy="32100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1992C-4335-6DB6-34E2-C64C7165519A}"/>
              </a:ext>
            </a:extLst>
          </p:cNvPr>
          <p:cNvSpPr/>
          <p:nvPr/>
        </p:nvSpPr>
        <p:spPr>
          <a:xfrm>
            <a:off x="5446047" y="2613220"/>
            <a:ext cx="321008" cy="321008"/>
          </a:xfrm>
          <a:prstGeom prst="ellipse">
            <a:avLst/>
          </a:prstGeom>
          <a:solidFill>
            <a:srgbClr val="6868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82E87B-8B50-5E90-3051-4B1DCA7C4785}"/>
              </a:ext>
            </a:extLst>
          </p:cNvPr>
          <p:cNvSpPr/>
          <p:nvPr/>
        </p:nvSpPr>
        <p:spPr>
          <a:xfrm>
            <a:off x="5446047" y="3793822"/>
            <a:ext cx="321008" cy="321008"/>
          </a:xfrm>
          <a:prstGeom prst="ellipse">
            <a:avLst/>
          </a:prstGeom>
          <a:solidFill>
            <a:srgbClr val="AFA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479279-71B3-BA99-782C-89099321AE04}"/>
              </a:ext>
            </a:extLst>
          </p:cNvPr>
          <p:cNvSpPr/>
          <p:nvPr/>
        </p:nvSpPr>
        <p:spPr>
          <a:xfrm>
            <a:off x="5446047" y="4818559"/>
            <a:ext cx="321008" cy="321008"/>
          </a:xfrm>
          <a:prstGeom prst="ellipse">
            <a:avLst/>
          </a:prstGeom>
          <a:solidFill>
            <a:srgbClr val="DBD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322098-C562-E554-1F30-5819040FB5E6}"/>
              </a:ext>
            </a:extLst>
          </p:cNvPr>
          <p:cNvSpPr/>
          <p:nvPr/>
        </p:nvSpPr>
        <p:spPr>
          <a:xfrm>
            <a:off x="532931" y="1420307"/>
            <a:ext cx="4809797" cy="91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objectifs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à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court, moyen et long terme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ambitions chiffrées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Où en êtes-vous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dans l’atteinte de ces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442ABE-84F3-292E-F0FA-21E83A77DDC7}"/>
              </a:ext>
            </a:extLst>
          </p:cNvPr>
          <p:cNvSpPr/>
          <p:nvPr/>
        </p:nvSpPr>
        <p:spPr>
          <a:xfrm>
            <a:off x="532931" y="2517054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CHOIX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batailles mener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batailles que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vous ne souhaitez pas mener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B7CB7E-8303-11F1-B4B0-7697B1D0A1AD}"/>
              </a:ext>
            </a:extLst>
          </p:cNvPr>
          <p:cNvSpPr/>
          <p:nvPr/>
        </p:nvSpPr>
        <p:spPr>
          <a:xfrm>
            <a:off x="532931" y="3674968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INITIATIVES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 initiatives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vous mettre en place pour gagner vos batailles stratégiques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Qu’avez-vous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déjà mis en place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, quels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résultats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F32641-135E-044D-0FA2-5726D99CDAD3}"/>
              </a:ext>
            </a:extLst>
          </p:cNvPr>
          <p:cNvSpPr/>
          <p:nvPr/>
        </p:nvSpPr>
        <p:spPr>
          <a:xfrm>
            <a:off x="532931" y="4833874"/>
            <a:ext cx="4809797" cy="1482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FACILITATEURS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à votre disposition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mettre en œuvre vos initiatives (humaines, matérielles, données,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manquantes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 A quelle échéance en aurez-vous besoin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4C3A433-F956-7104-B203-B6B2CDDC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68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2ADE-EFDD-1092-3E29-1B11519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E45F1-08E7-4480-1D30-D5A11ABBA77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A66E4-9B14-CCDF-FB15-3339573D1DF9}"/>
              </a:ext>
            </a:extLst>
          </p:cNvPr>
          <p:cNvSpPr/>
          <p:nvPr/>
        </p:nvSpPr>
        <p:spPr>
          <a:xfrm>
            <a:off x="532932" y="1403928"/>
            <a:ext cx="49208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03CF6-7A76-3CFF-B6FA-DE988194E50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A2CFA-13E4-4C70-7C9D-3AA9B883DEAB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4A758DD-191C-BE0B-136E-BC3EB205A09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F3896D4-42F9-F0CD-CFAA-7A952051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66E02-595A-AB2B-C73C-E7FE9A063E04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des principaux concurrents de Bombay chez Leclerc sur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15A36EA-088C-269F-23D0-CF41505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C67CC-BC69-9A64-81D4-E690BA5A803B}"/>
              </a:ext>
            </a:extLst>
          </p:cNvPr>
          <p:cNvGrpSpPr/>
          <p:nvPr/>
        </p:nvGrpSpPr>
        <p:grpSpPr>
          <a:xfrm>
            <a:off x="898071" y="1563201"/>
            <a:ext cx="428352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E3299-1E3A-51B7-8CB3-923B88F4929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litre pour les principaux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ADB7-5B4B-6265-F8AA-719ACB98BE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FF3DA-80A7-12EC-4591-7C2D1354497E}"/>
              </a:ext>
            </a:extLst>
          </p:cNvPr>
          <p:cNvGrpSpPr/>
          <p:nvPr/>
        </p:nvGrpSpPr>
        <p:grpSpPr>
          <a:xfrm>
            <a:off x="5759066" y="1563201"/>
            <a:ext cx="4283529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55C032-8D67-7F6D-A122-634273B804E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l’indice prix des produits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913FE-007C-6B74-8EFE-9959A9A361B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prix/L moyen du produit au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4D5C15-EBEA-7522-3742-9B3DE58F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057" y="2267443"/>
            <a:ext cx="6013740" cy="3845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74BE2-FCEE-8B37-41F6-5F4C4D415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9" y="2243166"/>
            <a:ext cx="4286274" cy="38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5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9A66-2E36-7DD9-80CE-74275747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5781-DCC9-607F-F529-645FF04F0B4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F6E31-189E-EA84-88A8-1CCE4F2FCE66}"/>
              </a:ext>
            </a:extLst>
          </p:cNvPr>
          <p:cNvSpPr/>
          <p:nvPr/>
        </p:nvSpPr>
        <p:spPr>
          <a:xfrm>
            <a:off x="532932" y="1403928"/>
            <a:ext cx="8509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3895D6-A05C-027D-1384-21B1DB3E74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436F0-7B69-B52D-FE2D-C39042F6419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7916F1-598B-8744-D16B-FA8D99F07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D05B2A1-0EEA-E5DB-F4AD-4E4A0C2E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6748-39B0-8DDD-0CBB-0B72808B7BAA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relatif des principaux produits concurrents par rapport à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C6C9280-EB63-6981-0C0E-BFB2F84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2E617-5804-5E80-FED8-019EE4AF7734}"/>
              </a:ext>
            </a:extLst>
          </p:cNvPr>
          <p:cNvGrpSpPr/>
          <p:nvPr/>
        </p:nvGrpSpPr>
        <p:grpSpPr>
          <a:xfrm>
            <a:off x="898070" y="1563201"/>
            <a:ext cx="10760998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54E48-3D56-C383-5768-70C9B84C1A5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prix relatif entre les produits et le prix moyen de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EF8A3-D2E6-CEEB-B4C7-541B71895BE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100 = Le prix  moyen du produit est le même que celui de Gin Bombay Sapphire 70cl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515FAE-5BB9-768F-4B21-EF67072C8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6" y="2186409"/>
            <a:ext cx="11068560" cy="4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Bramble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6072C1-2E60-E638-5D67-AAA55A491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415543-91CF-ED4F-58F7-B656E910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53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Bramble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Bramble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4153E4A-10F9-F15A-5748-987B99E7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8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BCCF-34D1-FB40-A776-A5EFF5B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4CF61-60D8-BF64-93F0-FD2DB48F800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27E9E-2535-EEAA-0012-2BEBA70E8475}"/>
              </a:ext>
            </a:extLst>
          </p:cNvPr>
          <p:cNvSpPr/>
          <p:nvPr/>
        </p:nvSpPr>
        <p:spPr>
          <a:xfrm>
            <a:off x="532932" y="1403928"/>
            <a:ext cx="742509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A2BE5-BE3D-1C0E-6D78-183A372AC4BB}"/>
              </a:ext>
            </a:extLst>
          </p:cNvPr>
          <p:cNvGrpSpPr/>
          <p:nvPr/>
        </p:nvGrpSpPr>
        <p:grpSpPr>
          <a:xfrm>
            <a:off x="1494970" y="2329031"/>
            <a:ext cx="6081487" cy="3251294"/>
            <a:chOff x="1494970" y="2329031"/>
            <a:chExt cx="6618515" cy="3251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BADA4-6DC8-7559-D3D3-2DECB64A1716}"/>
                </a:ext>
              </a:extLst>
            </p:cNvPr>
            <p:cNvSpPr/>
            <p:nvPr/>
          </p:nvSpPr>
          <p:spPr>
            <a:xfrm>
              <a:off x="1494970" y="2329031"/>
              <a:ext cx="3309257" cy="1625647"/>
            </a:xfrm>
            <a:prstGeom prst="rect">
              <a:avLst/>
            </a:prstGeom>
            <a:solidFill>
              <a:srgbClr val="FFF8E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3E5F9A-FB20-56A8-3D32-C7E5ED76B6BE}"/>
                </a:ext>
              </a:extLst>
            </p:cNvPr>
            <p:cNvSpPr/>
            <p:nvPr/>
          </p:nvSpPr>
          <p:spPr>
            <a:xfrm>
              <a:off x="1494970" y="3954678"/>
              <a:ext cx="3309257" cy="16256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4168BE-9D67-A193-C18C-D4E018C51F0E}"/>
                </a:ext>
              </a:extLst>
            </p:cNvPr>
            <p:cNvSpPr/>
            <p:nvPr/>
          </p:nvSpPr>
          <p:spPr>
            <a:xfrm>
              <a:off x="4804228" y="3954678"/>
              <a:ext cx="3309257" cy="162564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F09FC-50AC-3B78-E5E4-82395657B6C9}"/>
                </a:ext>
              </a:extLst>
            </p:cNvPr>
            <p:cNvSpPr/>
            <p:nvPr/>
          </p:nvSpPr>
          <p:spPr>
            <a:xfrm>
              <a:off x="4804228" y="2329031"/>
              <a:ext cx="3309257" cy="1625647"/>
            </a:xfrm>
            <a:prstGeom prst="rect">
              <a:avLst/>
            </a:prstGeom>
            <a:solidFill>
              <a:srgbClr val="E2F0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7EA349-6C2A-F501-2E4B-C6CEE312B9A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A0271-DEA4-4469-9B2D-5D8DE65ECAA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AD8321-9A47-76DB-B5BA-167EEBD4CB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4EDE5A-7909-9E84-084B-90124333D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53D98-122C-832F-7842-9E5B83A876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observé sur les différents produits en fonction de l’évolution du prix moyen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B007F98-9825-6FA5-1CD7-C6430271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00DBDA-E1AA-2BD5-0D24-EC676273BE27}"/>
              </a:ext>
            </a:extLst>
          </p:cNvPr>
          <p:cNvGrpSpPr/>
          <p:nvPr/>
        </p:nvGrpSpPr>
        <p:grpSpPr>
          <a:xfrm>
            <a:off x="898070" y="1563201"/>
            <a:ext cx="7712530" cy="534498"/>
            <a:chOff x="898070" y="1563201"/>
            <a:chExt cx="7712530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F8257-E41C-985F-E067-B9578C44943E}"/>
                </a:ext>
              </a:extLst>
            </p:cNvPr>
            <p:cNvSpPr txBox="1"/>
            <p:nvPr/>
          </p:nvSpPr>
          <p:spPr>
            <a:xfrm>
              <a:off x="898070" y="1563201"/>
              <a:ext cx="771253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et du prix moyen par litre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1AC1E-FBCF-C92D-F1ED-7738E34749CE}"/>
                </a:ext>
              </a:extLst>
            </p:cNvPr>
            <p:cNvSpPr txBox="1"/>
            <p:nvPr/>
          </p:nvSpPr>
          <p:spPr>
            <a:xfrm>
              <a:off x="898070" y="1787741"/>
              <a:ext cx="771253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bulle = 1 produit, Taille = DN au 22 sept 2025, 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C0DD3-0AA6-C110-A77F-D4895AFEAA45}"/>
              </a:ext>
            </a:extLst>
          </p:cNvPr>
          <p:cNvSpPr txBox="1"/>
          <p:nvPr/>
        </p:nvSpPr>
        <p:spPr>
          <a:xfrm>
            <a:off x="10753274" y="1563201"/>
            <a:ext cx="120074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400" i="1" dirty="0">
                <a:latin typeface="Aptos" panose="020B0004020202020204" pitchFamily="34" charset="0"/>
              </a:rPr>
              <a:t>Évolution</a:t>
            </a:r>
          </a:p>
          <a:p>
            <a:pPr algn="ctr"/>
            <a:endParaRPr lang="fr-FR" sz="1400" i="1" dirty="0">
              <a:latin typeface="Aptos" panose="020B00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E800F5-C801-700E-DF8D-F2C03EB11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45156"/>
              </p:ext>
            </p:extLst>
          </p:nvPr>
        </p:nvGraphicFramePr>
        <p:xfrm>
          <a:off x="8246022" y="1908781"/>
          <a:ext cx="3708000" cy="4327042"/>
        </p:xfrm>
        <a:graphic>
          <a:graphicData uri="http://schemas.openxmlformats.org/drawingml/2006/table">
            <a:tbl>
              <a:tblPr/>
              <a:tblGrid>
                <a:gridCol w="1872000">
                  <a:extLst>
                    <a:ext uri="{9D8B030D-6E8A-4147-A177-3AD203B41FA5}">
                      <a16:colId xmlns:a16="http://schemas.microsoft.com/office/drawing/2014/main" val="309185623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4458108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28635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81432995"/>
                    </a:ext>
                  </a:extLst>
                </a:gridCol>
              </a:tblGrid>
              <a:tr h="4215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Taille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X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373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1064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Citron Pressé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-6,9pp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67096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+3,4pp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2303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Sapphire Sunset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17%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112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-0,8pp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441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Bramble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0681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Sans Alcool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35712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East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5940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Dry Gin 70cl</a:t>
                      </a:r>
                      <a:endParaRPr lang="en-US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-1,3pp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-2,8%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7421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- London dry gin 1 verre - 70cl (coffret)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0,0pp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73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9300072-059E-DF2F-7EC2-D12D2066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77" y="2198921"/>
            <a:ext cx="3996573" cy="4161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490A1-922E-5D50-5877-6FB340004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40" y="2046273"/>
            <a:ext cx="7204502" cy="41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5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Sapphire Sunset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F0893-0A5F-B843-9626-ECE4B1C6E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AC08C-D354-5C4D-6577-F91A918D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0" y="2334455"/>
            <a:ext cx="1328871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Sapphire Sunset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Sapphire Sunset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ECB3600-DCA0-5D65-B84A-F3898E6D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54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2D51-43E1-3A38-6AD4-673BCF1F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7F18E-E733-20F0-012B-65FE6649FD2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3AA1E-18F2-2471-993E-EFF44E922B0D}"/>
              </a:ext>
            </a:extLst>
          </p:cNvPr>
          <p:cNvSpPr/>
          <p:nvPr/>
        </p:nvSpPr>
        <p:spPr>
          <a:xfrm>
            <a:off x="532932" y="1403928"/>
            <a:ext cx="8636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95163C-2809-1432-3645-6A32E887E80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67E43-4B71-2D87-F21B-99BB4F2AB3D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2B4D00-559C-19DB-400D-880057F1F45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05AE9807-4B9D-4CD4-FFBC-8F5D2E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4D1AD-2EFD-D6CF-A761-FCA3B214FB2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 prix de Gin Bombay Sapphire 70cl est il correctement positionné par rapport aux principaux concurrents directs dans chaque magasin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1703E0C-D4C0-8A95-D1BF-C2773FD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8D8CD-6EE7-71F4-C3C5-58E2019F5854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E45F0-D36E-360A-9D3E-DD7E4DEC4769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des prix relatif des produits à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64316-7CF2-865F-2F30-C25B415E1EA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Indice (100 = prix de Gin Bombay Sapphire 70cl dans le magasin)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E0C5E8-A8CF-A56C-06F4-1E3A2A466B2B}"/>
              </a:ext>
            </a:extLst>
          </p:cNvPr>
          <p:cNvGrpSpPr/>
          <p:nvPr/>
        </p:nvGrpSpPr>
        <p:grpSpPr>
          <a:xfrm>
            <a:off x="9462489" y="1563201"/>
            <a:ext cx="2263836" cy="534498"/>
            <a:chOff x="1050129" y="1563201"/>
            <a:chExt cx="4326467" cy="534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580F5-7234-07C2-75A6-30437895048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38BFD-5C56-ED5E-1A51-71ED4950E4E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5EBD0-66E1-A3E1-382F-29D73707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25" y="2114075"/>
            <a:ext cx="8574476" cy="4174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9780D-0ED9-4B69-70AB-5AD956CBC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251" y="2119775"/>
            <a:ext cx="249851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50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Citron Pressé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99F67-AA5C-CA06-71B1-3DDB95BF7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5F525D-2AF1-E8CA-6A92-FBDC967BB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14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Citron Pressé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Citron Pressé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C440BB-4FC2-3F42-2378-90F783815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9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5475-8FA6-4351-A8F1-8BB41033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53479B-EA0D-C37A-4374-25B4BF846CD1}"/>
              </a:ext>
            </a:extLst>
          </p:cNvPr>
          <p:cNvSpPr txBox="1"/>
          <p:nvPr/>
        </p:nvSpPr>
        <p:spPr>
          <a:xfrm>
            <a:off x="898069" y="246278"/>
            <a:ext cx="4978279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50C3-0733-32AD-81AD-D4C22D04E995}"/>
              </a:ext>
            </a:extLst>
          </p:cNvPr>
          <p:cNvSpPr txBox="1"/>
          <p:nvPr/>
        </p:nvSpPr>
        <p:spPr>
          <a:xfrm>
            <a:off x="898069" y="492774"/>
            <a:ext cx="5197923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performance des marques BACARDI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pic>
        <p:nvPicPr>
          <p:cNvPr id="30" name="Picture 29" descr="Documents on desk">
            <a:extLst>
              <a:ext uri="{FF2B5EF4-FFF2-40B4-BE49-F238E27FC236}">
                <a16:creationId xmlns:a16="http://schemas.microsoft.com/office/drawing/2014/main" id="{A26B8A68-5122-19C9-0828-FBBC9671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3A3AD-EA44-FACF-3E02-1BE8C7B982F1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7DB97-20AA-51F5-8356-ACA039554919}"/>
              </a:ext>
            </a:extLst>
          </p:cNvPr>
          <p:cNvSpPr/>
          <p:nvPr/>
        </p:nvSpPr>
        <p:spPr>
          <a:xfrm>
            <a:off x="0" y="1403928"/>
            <a:ext cx="609599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7B6ADF-9750-C8EC-6E59-EDCF6455AFC7}"/>
              </a:ext>
            </a:extLst>
          </p:cNvPr>
          <p:cNvGrpSpPr/>
          <p:nvPr/>
        </p:nvGrpSpPr>
        <p:grpSpPr>
          <a:xfrm>
            <a:off x="532932" y="1621509"/>
            <a:ext cx="5343416" cy="4372891"/>
            <a:chOff x="792526" y="1621509"/>
            <a:chExt cx="5343416" cy="44363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2450C96-E8C6-FE71-E8E6-8BAF20BD30F7}"/>
                </a:ext>
              </a:extLst>
            </p:cNvPr>
            <p:cNvSpPr/>
            <p:nvPr/>
          </p:nvSpPr>
          <p:spPr>
            <a:xfrm>
              <a:off x="792526" y="1621509"/>
              <a:ext cx="5138714" cy="4436350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0F4B58-0333-DFF2-944A-FC4C7BF3C16F}"/>
                </a:ext>
              </a:extLst>
            </p:cNvPr>
            <p:cNvGrpSpPr/>
            <p:nvPr/>
          </p:nvGrpSpPr>
          <p:grpSpPr>
            <a:xfrm>
              <a:off x="1056353" y="1773535"/>
              <a:ext cx="5079589" cy="536747"/>
              <a:chOff x="898070" y="1563201"/>
              <a:chExt cx="14236769" cy="53674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C3C7A-CD6D-0893-4A5D-9A8A4CEF0026}"/>
                  </a:ext>
                </a:extLst>
              </p:cNvPr>
              <p:cNvSpPr txBox="1"/>
              <p:nvPr/>
            </p:nvSpPr>
            <p:spPr>
              <a:xfrm>
                <a:off x="898070" y="1563201"/>
                <a:ext cx="14236769" cy="525401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b="1" dirty="0">
                    <a:latin typeface="Aptos" panose="020B0004020202020204" pitchFamily="34" charset="0"/>
                  </a:rPr>
                  <a:t>Evolution de la DN &amp; du nombre de produits proposés</a:t>
                </a:r>
              </a:p>
              <a:p>
                <a:endParaRPr lang="fr-FR" sz="1400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DB630C-B925-A7B1-9A5E-372A6B18AF57}"/>
                  </a:ext>
                </a:extLst>
              </p:cNvPr>
              <p:cNvSpPr txBox="1"/>
              <p:nvPr/>
            </p:nvSpPr>
            <p:spPr>
              <a:xfrm>
                <a:off x="898070" y="1785492"/>
                <a:ext cx="10701729" cy="314456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>
                    <a:latin typeface="Aptos" panose="020B0004020202020204" pitchFamily="34" charset="0"/>
                  </a:rPr>
                  <a:t>Chez Leclerc le 22 sept 2025</a:t>
                </a:r>
                <a:endParaRPr lang="fr-FR" sz="1400" dirty="0"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C5888-CB35-4786-3881-A522DA9988A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B1E95-2264-AF19-92BF-94FD0A306B36}"/>
              </a:ext>
            </a:extLst>
          </p:cNvPr>
          <p:cNvSpPr/>
          <p:nvPr/>
        </p:nvSpPr>
        <p:spPr>
          <a:xfrm>
            <a:off x="6594305" y="611296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ACC9-C665-2F00-C5FA-126C74330051}"/>
              </a:ext>
            </a:extLst>
          </p:cNvPr>
          <p:cNvSpPr/>
          <p:nvPr/>
        </p:nvSpPr>
        <p:spPr>
          <a:xfrm>
            <a:off x="532932" y="6405694"/>
            <a:ext cx="556306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A003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6BB5D49-FF19-3AE1-A309-A90FD952D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81439"/>
              </p:ext>
            </p:extLst>
          </p:nvPr>
        </p:nvGraphicFramePr>
        <p:xfrm>
          <a:off x="6510867" y="1621508"/>
          <a:ext cx="5385959" cy="4784189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772073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2989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N°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Marque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Distribution numérique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Produits par magasin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(+93,6pp)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(+0,7pp)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AUTRE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0% (-0,1pp)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1,0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GET
LIQUEURS ET CRÈMES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100% (+78,5pp)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4,7 (+3,7pp)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ERISTOFF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98% (+86,3pp)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(+1,3pp)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BACARDI
RHUM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97% (+96,0pp)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(+1,4pp)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J&amp;B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(-0,7pp)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1,8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MARTINI
APÉRITIFS À BASE DE VIN ET VERMOUTH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(+7,9pp)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 (+1,5pp)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WILLIAM LAWSONS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(+0,9pp)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19372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TAILS
COCKTAILS ET PRÊTS À BOIRE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65% (-5,1pp)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2,6 (-0,2pp)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4406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GREY GOOSE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53% (-3,4pp)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 (-0,1pp)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5804AD3-7CC6-D16F-22E1-17965178A8C5}"/>
              </a:ext>
            </a:extLst>
          </p:cNvPr>
          <p:cNvSpPr txBox="1"/>
          <p:nvPr/>
        </p:nvSpPr>
        <p:spPr>
          <a:xfrm>
            <a:off x="6988307" y="492774"/>
            <a:ext cx="49840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Aptos Black" panose="020B0004020202020204" pitchFamily="34" charset="0"/>
              </a:rPr>
              <a:t>Quel est le rôle de Bombay dans le portefeuille BACARDI.</a:t>
            </a:r>
            <a:endParaRPr lang="fr-FR" sz="24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9FC92-943A-B03D-6F91-B16E3B2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CB22-3631-3E96-2A3C-592152D5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8" y="2285252"/>
            <a:ext cx="4782278" cy="3569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D7530-9E3A-33AA-8D5F-B2993A14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701" y="1771361"/>
            <a:ext cx="1692209" cy="478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E8F02-0109-1039-BEFF-7EEE6784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163" y="1771361"/>
            <a:ext cx="1692209" cy="47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2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Tanqueray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Tanqueray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49DD4-DB50-1645-1960-5E28FB33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CF5C9-E560-3E10-7524-DFB2CDC1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8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Brightons London Dry 50Cl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Brightons London Dry 50Cl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54977-AE2D-2ADD-F3B5-E3ED88203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59B63-23F4-AF82-66EA-22B79E88A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7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Beefeater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Beefeater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A2E66-33A5-2EA9-CFB6-F0FC83AD3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20252-F87A-B955-D7A5-73E54436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8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Sakurao Japonais Classic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Sakurao Japonais Classic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318BC-78F4-400A-3644-0B6F46D6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C1B8C-D560-7590-1C9A-5C8B562AF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8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Bulldog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00CCB-FE73-916E-AFF4-44CD0FFA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8337E-EC35-10AF-75F2-2028E450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8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Bramble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019C62A-695E-AB57-802C-F4042EB2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08D33-50C1-6685-5631-F800F5645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5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06C05C-F16B-6588-1259-81A75520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East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C4778C-3839-85E5-D2C4-C0C75D53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49F8A-8BF2-6AE7-A0FE-F6900A05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98075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East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East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32B643C-8B57-8B4B-FE65-C15D6CBB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EDA4-6E4E-ADF9-6788-B74CA337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3CBEA5-86A9-02C5-9BD9-29B41577D806}"/>
              </a:ext>
            </a:extLst>
          </p:cNvPr>
          <p:cNvGrpSpPr/>
          <p:nvPr/>
        </p:nvGrpSpPr>
        <p:grpSpPr>
          <a:xfrm>
            <a:off x="-1" y="0"/>
            <a:ext cx="6223001" cy="6858000"/>
            <a:chOff x="-1" y="0"/>
            <a:chExt cx="6544733" cy="6858000"/>
          </a:xfrm>
        </p:grpSpPr>
        <p:pic>
          <p:nvPicPr>
            <p:cNvPr id="4" name="Picture 3" descr="Person at the peak of a mountain">
              <a:extLst>
                <a:ext uri="{FF2B5EF4-FFF2-40B4-BE49-F238E27FC236}">
                  <a16:creationId xmlns:a16="http://schemas.microsoft.com/office/drawing/2014/main" id="{AD33A3E6-F5E6-3095-D559-5769384E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1" r="17695"/>
            <a:stretch/>
          </p:blipFill>
          <p:spPr>
            <a:xfrm>
              <a:off x="0" y="0"/>
              <a:ext cx="654473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616866-9108-1250-2492-D155A798FF25}"/>
                </a:ext>
              </a:extLst>
            </p:cNvPr>
            <p:cNvSpPr/>
            <p:nvPr/>
          </p:nvSpPr>
          <p:spPr>
            <a:xfrm>
              <a:off x="-1" y="0"/>
              <a:ext cx="6544733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B42406-13BF-E808-AA8B-BD3D10AD398C}"/>
              </a:ext>
            </a:extLst>
          </p:cNvPr>
          <p:cNvGrpSpPr/>
          <p:nvPr/>
        </p:nvGrpSpPr>
        <p:grpSpPr>
          <a:xfrm>
            <a:off x="6565206" y="274138"/>
            <a:ext cx="5278887" cy="6343589"/>
            <a:chOff x="6565206" y="274138"/>
            <a:chExt cx="5278887" cy="634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0CAC1-7002-B9C4-4DF9-66C059C80770}"/>
                </a:ext>
              </a:extLst>
            </p:cNvPr>
            <p:cNvGrpSpPr/>
            <p:nvPr/>
          </p:nvGrpSpPr>
          <p:grpSpPr>
            <a:xfrm>
              <a:off x="6565206" y="274138"/>
              <a:ext cx="5278887" cy="6343589"/>
              <a:chOff x="6565206" y="-564065"/>
              <a:chExt cx="5278887" cy="6343589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797C0AE-F018-D1BC-9797-E2177F5D5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206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147D9A5-FCB4-04B9-1798-F8A271DE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227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2896E51-9BAD-88FC-CB50-292E93C49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206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DF92AF9-87FF-6AA2-800C-3FF309A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6227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713D219-E57C-F177-C115-7FE3AA2B2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6227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53FCFA2-956C-CBD0-7627-AC5899E74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5206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985B41A-513B-16F9-F39D-0509F0E3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5206" y="4359033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E4A210-68F9-AE6E-93F9-59ABCF46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6227" y="5197236"/>
              <a:ext cx="2517866" cy="14204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CCD31B1-01B0-5BDA-C08D-E1BD48253DD1}"/>
              </a:ext>
            </a:extLst>
          </p:cNvPr>
          <p:cNvSpPr/>
          <p:nvPr/>
        </p:nvSpPr>
        <p:spPr>
          <a:xfrm>
            <a:off x="6228584" y="0"/>
            <a:ext cx="596341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rgbClr val="FFFFFF">
                  <a:alpha val="70000"/>
                </a:srgbClr>
              </a:gs>
              <a:gs pos="43000">
                <a:schemeClr val="bg1">
                  <a:alpha val="50000"/>
                </a:schemeClr>
              </a:gs>
              <a:gs pos="65000">
                <a:schemeClr val="bg1">
                  <a:shade val="100000"/>
                  <a:satMod val="115000"/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7173-4876-6301-1BE3-2B1678897283}"/>
              </a:ext>
            </a:extLst>
          </p:cNvPr>
          <p:cNvSpPr txBox="1"/>
          <p:nvPr/>
        </p:nvSpPr>
        <p:spPr>
          <a:xfrm>
            <a:off x="919950" y="295594"/>
            <a:ext cx="5065480" cy="83317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Cette étude vise à identifier le potentiel sur les 5 piliers suivants</a:t>
            </a:r>
            <a:endParaRPr lang="fr-FR" sz="28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8CA5-A4F9-0276-9A2C-1133BA084546}"/>
              </a:ext>
            </a:extLst>
          </p:cNvPr>
          <p:cNvSpPr/>
          <p:nvPr/>
        </p:nvSpPr>
        <p:spPr>
          <a:xfrm>
            <a:off x="343433" y="6020919"/>
            <a:ext cx="5637523" cy="64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L’analyse détaillée porte sur la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du dernier trimestre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 l’interprétation devra être affinée avec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vos équipes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 b="1" dirty="0">
              <a:solidFill>
                <a:schemeClr val="accent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C16F-AF46-8050-5AD7-0F90F1735767}"/>
              </a:ext>
            </a:extLst>
          </p:cNvPr>
          <p:cNvSpPr/>
          <p:nvPr/>
        </p:nvSpPr>
        <p:spPr>
          <a:xfrm>
            <a:off x="6651769" y="4102587"/>
            <a:ext cx="5340523" cy="269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BF6753-7779-FAAD-337B-A220B647973C}"/>
              </a:ext>
            </a:extLst>
          </p:cNvPr>
          <p:cNvGrpSpPr/>
          <p:nvPr/>
        </p:nvGrpSpPr>
        <p:grpSpPr>
          <a:xfrm>
            <a:off x="6651769" y="4466062"/>
            <a:ext cx="5340523" cy="647671"/>
            <a:chOff x="6651769" y="5185421"/>
            <a:chExt cx="5340523" cy="647671"/>
          </a:xfrm>
        </p:grpSpPr>
        <p:pic>
          <p:nvPicPr>
            <p:cNvPr id="17" name="Graphic 16" descr="Badge Tick1 with solid fill">
              <a:extLst>
                <a:ext uri="{FF2B5EF4-FFF2-40B4-BE49-F238E27FC236}">
                  <a16:creationId xmlns:a16="http://schemas.microsoft.com/office/drawing/2014/main" id="{351A7AAD-40C2-2671-C579-248CDCE5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5320256"/>
              <a:ext cx="378000" cy="37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623F74-A503-82F5-E907-9D64B877EC4A}"/>
                </a:ext>
              </a:extLst>
            </p:cNvPr>
            <p:cNvSpPr/>
            <p:nvPr/>
          </p:nvSpPr>
          <p:spPr>
            <a:xfrm>
              <a:off x="7158667" y="5185421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Comprendre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dynamiques concurrentielles et la stratégie du distributeur sur les derniers mois.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B9737-A313-5ED4-A509-E1DE425C980A}"/>
              </a:ext>
            </a:extLst>
          </p:cNvPr>
          <p:cNvGrpSpPr/>
          <p:nvPr/>
        </p:nvGrpSpPr>
        <p:grpSpPr>
          <a:xfrm>
            <a:off x="6651769" y="5921092"/>
            <a:ext cx="5340523" cy="647671"/>
            <a:chOff x="6651769" y="5921092"/>
            <a:chExt cx="5340523" cy="647671"/>
          </a:xfrm>
        </p:grpSpPr>
        <p:pic>
          <p:nvPicPr>
            <p:cNvPr id="24" name="Graphic 23" descr="Badge Tick1 with solid fill">
              <a:extLst>
                <a:ext uri="{FF2B5EF4-FFF2-40B4-BE49-F238E27FC236}">
                  <a16:creationId xmlns:a16="http://schemas.microsoft.com/office/drawing/2014/main" id="{BB557C26-DB39-4B58-DC33-07114E5A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6055927"/>
              <a:ext cx="378000" cy="37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5B989-9880-16FB-439E-99A3700A591E}"/>
                </a:ext>
              </a:extLst>
            </p:cNvPr>
            <p:cNvSpPr/>
            <p:nvPr/>
          </p:nvSpPr>
          <p:spPr>
            <a:xfrm>
              <a:off x="7158667" y="5921092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Orienter et prioriser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efforts stratégiques et opérationnels pour saisir les bonnes opportunités.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9292E-A484-8B14-CC6E-C3386B3C3D6D}"/>
              </a:ext>
            </a:extLst>
          </p:cNvPr>
          <p:cNvGrpSpPr/>
          <p:nvPr/>
        </p:nvGrpSpPr>
        <p:grpSpPr>
          <a:xfrm>
            <a:off x="6651769" y="5193577"/>
            <a:ext cx="5340523" cy="647671"/>
            <a:chOff x="6651769" y="4449750"/>
            <a:chExt cx="5340523" cy="647671"/>
          </a:xfrm>
        </p:grpSpPr>
        <p:pic>
          <p:nvPicPr>
            <p:cNvPr id="33" name="Graphic 32" descr="Badge Tick1 with solid fill">
              <a:extLst>
                <a:ext uri="{FF2B5EF4-FFF2-40B4-BE49-F238E27FC236}">
                  <a16:creationId xmlns:a16="http://schemas.microsoft.com/office/drawing/2014/main" id="{072568B7-10E0-C1C3-C547-E26223EF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4584585"/>
              <a:ext cx="378000" cy="37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994438-DEBD-AD00-9FF5-EECC676212D2}"/>
                </a:ext>
              </a:extLst>
            </p:cNvPr>
            <p:cNvSpPr/>
            <p:nvPr/>
          </p:nvSpPr>
          <p:spPr>
            <a:xfrm>
              <a:off x="7158667" y="4449750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Évaluer </a:t>
              </a:r>
              <a:r>
                <a:rPr lang="fr-FR" sz="16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 performance de votre marque par rapport à ses concurrents directs chez le distributeur.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BEF78-71FC-DB18-32EF-D35EA8F78434}"/>
              </a:ext>
            </a:extLst>
          </p:cNvPr>
          <p:cNvGrpSpPr/>
          <p:nvPr/>
        </p:nvGrpSpPr>
        <p:grpSpPr>
          <a:xfrm>
            <a:off x="642928" y="1396230"/>
            <a:ext cx="4784203" cy="4444342"/>
            <a:chOff x="642928" y="1280970"/>
            <a:chExt cx="4784203" cy="4444342"/>
          </a:xfrm>
        </p:grpSpPr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3165572-839B-DD82-8621-01D4DF3D104F}"/>
                </a:ext>
              </a:extLst>
            </p:cNvPr>
            <p:cNvSpPr/>
            <p:nvPr/>
          </p:nvSpPr>
          <p:spPr>
            <a:xfrm>
              <a:off x="2182482" y="2688349"/>
              <a:ext cx="1870594" cy="1865610"/>
            </a:xfrm>
            <a:custGeom>
              <a:avLst/>
              <a:gdLst>
                <a:gd name="connsiteX0" fmla="*/ 93921 w 1870594"/>
                <a:gd name="connsiteY0" fmla="*/ 1275218 h 1865610"/>
                <a:gd name="connsiteX1" fmla="*/ 98049 w 1870594"/>
                <a:gd name="connsiteY1" fmla="*/ 1286495 h 1865610"/>
                <a:gd name="connsiteX2" fmla="*/ 752172 w 1870594"/>
                <a:gd name="connsiteY2" fmla="*/ 1823000 h 1865610"/>
                <a:gd name="connsiteX3" fmla="*/ 837169 w 1870594"/>
                <a:gd name="connsiteY3" fmla="*/ 1835972 h 1865610"/>
                <a:gd name="connsiteX4" fmla="*/ 838653 w 1870594"/>
                <a:gd name="connsiteY4" fmla="*/ 1865610 h 1865610"/>
                <a:gd name="connsiteX5" fmla="*/ 746802 w 1870594"/>
                <a:gd name="connsiteY5" fmla="*/ 1851592 h 1865610"/>
                <a:gd name="connsiteX6" fmla="*/ 73501 w 1870594"/>
                <a:gd name="connsiteY6" fmla="*/ 1299357 h 1865610"/>
                <a:gd name="connsiteX7" fmla="*/ 67398 w 1870594"/>
                <a:gd name="connsiteY7" fmla="*/ 1282683 h 1865610"/>
                <a:gd name="connsiteX8" fmla="*/ 1776673 w 1870594"/>
                <a:gd name="connsiteY8" fmla="*/ 1275217 h 1865610"/>
                <a:gd name="connsiteX9" fmla="*/ 1803197 w 1870594"/>
                <a:gd name="connsiteY9" fmla="*/ 1282683 h 1865610"/>
                <a:gd name="connsiteX10" fmla="*/ 1797094 w 1870594"/>
                <a:gd name="connsiteY10" fmla="*/ 1299357 h 1865610"/>
                <a:gd name="connsiteX11" fmla="*/ 1123792 w 1870594"/>
                <a:gd name="connsiteY11" fmla="*/ 1851592 h 1865610"/>
                <a:gd name="connsiteX12" fmla="*/ 1031941 w 1870594"/>
                <a:gd name="connsiteY12" fmla="*/ 1865610 h 1865610"/>
                <a:gd name="connsiteX13" fmla="*/ 1033425 w 1870594"/>
                <a:gd name="connsiteY13" fmla="*/ 1835972 h 1865610"/>
                <a:gd name="connsiteX14" fmla="*/ 1118423 w 1870594"/>
                <a:gd name="connsiteY14" fmla="*/ 1823000 h 1865610"/>
                <a:gd name="connsiteX15" fmla="*/ 1772545 w 1870594"/>
                <a:gd name="connsiteY15" fmla="*/ 1286495 h 1865610"/>
                <a:gd name="connsiteX16" fmla="*/ 1521387 w 1870594"/>
                <a:gd name="connsiteY16" fmla="*/ 211843 h 1865610"/>
                <a:gd name="connsiteX17" fmla="*/ 1596652 w 1870594"/>
                <a:gd name="connsiteY17" fmla="*/ 273942 h 1865610"/>
                <a:gd name="connsiteX18" fmla="*/ 1870594 w 1870594"/>
                <a:gd name="connsiteY18" fmla="*/ 935297 h 1865610"/>
                <a:gd name="connsiteX19" fmla="*/ 1865765 w 1870594"/>
                <a:gd name="connsiteY19" fmla="*/ 1030926 h 1865610"/>
                <a:gd name="connsiteX20" fmla="*/ 1857090 w 1870594"/>
                <a:gd name="connsiteY20" fmla="*/ 1087770 h 1865610"/>
                <a:gd name="connsiteX21" fmla="*/ 1831375 w 1870594"/>
                <a:gd name="connsiteY21" fmla="*/ 1077383 h 1865610"/>
                <a:gd name="connsiteX22" fmla="*/ 1839261 w 1870594"/>
                <a:gd name="connsiteY22" fmla="*/ 1025710 h 1865610"/>
                <a:gd name="connsiteX23" fmla="*/ 1843952 w 1870594"/>
                <a:gd name="connsiteY23" fmla="*/ 932805 h 1865610"/>
                <a:gd name="connsiteX24" fmla="*/ 1577813 w 1870594"/>
                <a:gd name="connsiteY24" fmla="*/ 290289 h 1865610"/>
                <a:gd name="connsiteX25" fmla="*/ 1508344 w 1870594"/>
                <a:gd name="connsiteY25" fmla="*/ 232972 h 1865610"/>
                <a:gd name="connsiteX26" fmla="*/ 349208 w 1870594"/>
                <a:gd name="connsiteY26" fmla="*/ 211843 h 1865610"/>
                <a:gd name="connsiteX27" fmla="*/ 362251 w 1870594"/>
                <a:gd name="connsiteY27" fmla="*/ 232972 h 1865610"/>
                <a:gd name="connsiteX28" fmla="*/ 292781 w 1870594"/>
                <a:gd name="connsiteY28" fmla="*/ 290289 h 1865610"/>
                <a:gd name="connsiteX29" fmla="*/ 26642 w 1870594"/>
                <a:gd name="connsiteY29" fmla="*/ 932805 h 1865610"/>
                <a:gd name="connsiteX30" fmla="*/ 31333 w 1870594"/>
                <a:gd name="connsiteY30" fmla="*/ 1025710 h 1865610"/>
                <a:gd name="connsiteX31" fmla="*/ 39220 w 1870594"/>
                <a:gd name="connsiteY31" fmla="*/ 1077383 h 1865610"/>
                <a:gd name="connsiteX32" fmla="*/ 13504 w 1870594"/>
                <a:gd name="connsiteY32" fmla="*/ 1087770 h 1865610"/>
                <a:gd name="connsiteX33" fmla="*/ 4829 w 1870594"/>
                <a:gd name="connsiteY33" fmla="*/ 1030926 h 1865610"/>
                <a:gd name="connsiteX34" fmla="*/ 0 w 1870594"/>
                <a:gd name="connsiteY34" fmla="*/ 935297 h 1865610"/>
                <a:gd name="connsiteX35" fmla="*/ 273942 w 1870594"/>
                <a:gd name="connsiteY35" fmla="*/ 273942 h 1865610"/>
                <a:gd name="connsiteX36" fmla="*/ 935297 w 1870594"/>
                <a:gd name="connsiteY36" fmla="*/ 0 h 1865610"/>
                <a:gd name="connsiteX37" fmla="*/ 1299357 w 1870594"/>
                <a:gd name="connsiteY37" fmla="*/ 73501 h 1865610"/>
                <a:gd name="connsiteX38" fmla="*/ 1350022 w 1870594"/>
                <a:gd name="connsiteY38" fmla="*/ 97907 h 1865610"/>
                <a:gd name="connsiteX39" fmla="*/ 1334820 w 1870594"/>
                <a:gd name="connsiteY39" fmla="*/ 117636 h 1865610"/>
                <a:gd name="connsiteX40" fmla="*/ 1288987 w 1870594"/>
                <a:gd name="connsiteY40" fmla="*/ 95557 h 1865610"/>
                <a:gd name="connsiteX41" fmla="*/ 935297 w 1870594"/>
                <a:gd name="connsiteY41" fmla="*/ 24150 h 1865610"/>
                <a:gd name="connsiteX42" fmla="*/ 581608 w 1870594"/>
                <a:gd name="connsiteY42" fmla="*/ 95557 h 1865610"/>
                <a:gd name="connsiteX43" fmla="*/ 535774 w 1870594"/>
                <a:gd name="connsiteY43" fmla="*/ 117636 h 1865610"/>
                <a:gd name="connsiteX44" fmla="*/ 520572 w 1870594"/>
                <a:gd name="connsiteY44" fmla="*/ 97907 h 1865610"/>
                <a:gd name="connsiteX45" fmla="*/ 571238 w 1870594"/>
                <a:gd name="connsiteY45" fmla="*/ 73501 h 1865610"/>
                <a:gd name="connsiteX46" fmla="*/ 935297 w 1870594"/>
                <a:gd name="connsiteY46" fmla="*/ 0 h 18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70594" h="1865610">
                  <a:moveTo>
                    <a:pt x="93921" y="1275218"/>
                  </a:moveTo>
                  <a:lnTo>
                    <a:pt x="98049" y="1286495"/>
                  </a:lnTo>
                  <a:cubicBezTo>
                    <a:pt x="213000" y="1558270"/>
                    <a:pt x="456415" y="1762479"/>
                    <a:pt x="752172" y="1823000"/>
                  </a:cubicBezTo>
                  <a:lnTo>
                    <a:pt x="837169" y="1835972"/>
                  </a:lnTo>
                  <a:lnTo>
                    <a:pt x="838653" y="1865610"/>
                  </a:lnTo>
                  <a:lnTo>
                    <a:pt x="746802" y="1851592"/>
                  </a:lnTo>
                  <a:cubicBezTo>
                    <a:pt x="442375" y="1789297"/>
                    <a:pt x="191822" y="1579100"/>
                    <a:pt x="73501" y="1299357"/>
                  </a:cubicBezTo>
                  <a:lnTo>
                    <a:pt x="67398" y="1282683"/>
                  </a:lnTo>
                  <a:close/>
                  <a:moveTo>
                    <a:pt x="1776673" y="1275217"/>
                  </a:moveTo>
                  <a:lnTo>
                    <a:pt x="1803197" y="1282683"/>
                  </a:lnTo>
                  <a:lnTo>
                    <a:pt x="1797094" y="1299357"/>
                  </a:lnTo>
                  <a:cubicBezTo>
                    <a:pt x="1678772" y="1579100"/>
                    <a:pt x="1428220" y="1789297"/>
                    <a:pt x="1123792" y="1851592"/>
                  </a:cubicBezTo>
                  <a:lnTo>
                    <a:pt x="1031941" y="1865610"/>
                  </a:lnTo>
                  <a:lnTo>
                    <a:pt x="1033425" y="1835972"/>
                  </a:lnTo>
                  <a:lnTo>
                    <a:pt x="1118423" y="1823000"/>
                  </a:lnTo>
                  <a:cubicBezTo>
                    <a:pt x="1414179" y="1762479"/>
                    <a:pt x="1657594" y="1558270"/>
                    <a:pt x="1772545" y="1286495"/>
                  </a:cubicBezTo>
                  <a:close/>
                  <a:moveTo>
                    <a:pt x="1521387" y="211843"/>
                  </a:moveTo>
                  <a:lnTo>
                    <a:pt x="1596652" y="273942"/>
                  </a:lnTo>
                  <a:cubicBezTo>
                    <a:pt x="1765907" y="443198"/>
                    <a:pt x="1870594" y="677022"/>
                    <a:pt x="1870594" y="935297"/>
                  </a:cubicBezTo>
                  <a:cubicBezTo>
                    <a:pt x="1870594" y="967582"/>
                    <a:pt x="1868958" y="999484"/>
                    <a:pt x="1865765" y="1030926"/>
                  </a:cubicBezTo>
                  <a:lnTo>
                    <a:pt x="1857090" y="1087770"/>
                  </a:lnTo>
                  <a:lnTo>
                    <a:pt x="1831375" y="1077383"/>
                  </a:lnTo>
                  <a:lnTo>
                    <a:pt x="1839261" y="1025710"/>
                  </a:lnTo>
                  <a:cubicBezTo>
                    <a:pt x="1842363" y="995163"/>
                    <a:pt x="1843952" y="964170"/>
                    <a:pt x="1843952" y="932805"/>
                  </a:cubicBezTo>
                  <a:cubicBezTo>
                    <a:pt x="1843952" y="681887"/>
                    <a:pt x="1742247" y="454723"/>
                    <a:pt x="1577813" y="290289"/>
                  </a:cubicBezTo>
                  <a:lnTo>
                    <a:pt x="1508344" y="232972"/>
                  </a:lnTo>
                  <a:close/>
                  <a:moveTo>
                    <a:pt x="349208" y="211843"/>
                  </a:moveTo>
                  <a:lnTo>
                    <a:pt x="362251" y="232972"/>
                  </a:lnTo>
                  <a:lnTo>
                    <a:pt x="292781" y="290289"/>
                  </a:lnTo>
                  <a:cubicBezTo>
                    <a:pt x="128347" y="454723"/>
                    <a:pt x="26642" y="681887"/>
                    <a:pt x="26642" y="932805"/>
                  </a:cubicBezTo>
                  <a:cubicBezTo>
                    <a:pt x="26642" y="964170"/>
                    <a:pt x="28231" y="995163"/>
                    <a:pt x="31333" y="1025710"/>
                  </a:cubicBezTo>
                  <a:lnTo>
                    <a:pt x="39220" y="1077383"/>
                  </a:lnTo>
                  <a:lnTo>
                    <a:pt x="13504" y="1087770"/>
                  </a:lnTo>
                  <a:lnTo>
                    <a:pt x="4829" y="1030926"/>
                  </a:lnTo>
                  <a:cubicBezTo>
                    <a:pt x="1636" y="999484"/>
                    <a:pt x="0" y="967582"/>
                    <a:pt x="0" y="935297"/>
                  </a:cubicBezTo>
                  <a:cubicBezTo>
                    <a:pt x="0" y="677022"/>
                    <a:pt x="104687" y="443198"/>
                    <a:pt x="273942" y="273942"/>
                  </a:cubicBezTo>
                  <a:close/>
                  <a:moveTo>
                    <a:pt x="935297" y="0"/>
                  </a:moveTo>
                  <a:cubicBezTo>
                    <a:pt x="1064435" y="0"/>
                    <a:pt x="1187459" y="26172"/>
                    <a:pt x="1299357" y="73501"/>
                  </a:cubicBezTo>
                  <a:lnTo>
                    <a:pt x="1350022" y="97907"/>
                  </a:lnTo>
                  <a:lnTo>
                    <a:pt x="1334820" y="117636"/>
                  </a:lnTo>
                  <a:lnTo>
                    <a:pt x="1288987" y="95557"/>
                  </a:lnTo>
                  <a:cubicBezTo>
                    <a:pt x="1180277" y="49576"/>
                    <a:pt x="1060756" y="24150"/>
                    <a:pt x="935297" y="24150"/>
                  </a:cubicBezTo>
                  <a:cubicBezTo>
                    <a:pt x="809838" y="24150"/>
                    <a:pt x="690318" y="49576"/>
                    <a:pt x="581608" y="95557"/>
                  </a:cubicBezTo>
                  <a:lnTo>
                    <a:pt x="535774" y="117636"/>
                  </a:lnTo>
                  <a:lnTo>
                    <a:pt x="520572" y="97907"/>
                  </a:lnTo>
                  <a:lnTo>
                    <a:pt x="571238" y="73501"/>
                  </a:lnTo>
                  <a:cubicBezTo>
                    <a:pt x="683135" y="26172"/>
                    <a:pt x="806160" y="0"/>
                    <a:pt x="935297" y="0"/>
                  </a:cubicBez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35D3F-EB1F-0494-90BE-162113B93544}"/>
                </a:ext>
              </a:extLst>
            </p:cNvPr>
            <p:cNvSpPr/>
            <p:nvPr/>
          </p:nvSpPr>
          <p:spPr>
            <a:xfrm>
              <a:off x="2507407" y="3308984"/>
              <a:ext cx="1220743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360°</a:t>
              </a:r>
              <a:endParaRPr lang="en-US" sz="44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4C9D02-B185-E6FF-5515-1A8BE375E379}"/>
                </a:ext>
              </a:extLst>
            </p:cNvPr>
            <p:cNvSpPr/>
            <p:nvPr/>
          </p:nvSpPr>
          <p:spPr>
            <a:xfrm>
              <a:off x="642928" y="3178725"/>
              <a:ext cx="1458886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Territoires commerciaux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Store with solid fill">
              <a:extLst>
                <a:ext uri="{FF2B5EF4-FFF2-40B4-BE49-F238E27FC236}">
                  <a16:creationId xmlns:a16="http://schemas.microsoft.com/office/drawing/2014/main" id="{5B0F4A8C-02C7-D50E-AD2F-6B6548A6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3489" y="2686515"/>
              <a:ext cx="537762" cy="5377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C74D1-F7BF-B4C6-9269-04675B2EF113}"/>
                </a:ext>
              </a:extLst>
            </p:cNvPr>
            <p:cNvSpPr/>
            <p:nvPr/>
          </p:nvSpPr>
          <p:spPr>
            <a:xfrm>
              <a:off x="14179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Remises et promotions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2" name="Graphic 41" descr="Minimise with solid fill">
              <a:extLst>
                <a:ext uri="{FF2B5EF4-FFF2-40B4-BE49-F238E27FC236}">
                  <a16:creationId xmlns:a16="http://schemas.microsoft.com/office/drawing/2014/main" id="{6F586E1B-B81C-CB25-BF28-E2E85EFF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427" y="4563618"/>
              <a:ext cx="507844" cy="50784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400AA5-A28B-D262-9529-B933B6F60BC4}"/>
                </a:ext>
              </a:extLst>
            </p:cNvPr>
            <p:cNvSpPr/>
            <p:nvPr/>
          </p:nvSpPr>
          <p:spPr>
            <a:xfrm>
              <a:off x="35842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Stratégie 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6" name="Graphic 45" descr="Tag with solid fill">
              <a:extLst>
                <a:ext uri="{FF2B5EF4-FFF2-40B4-BE49-F238E27FC236}">
                  <a16:creationId xmlns:a16="http://schemas.microsoft.com/office/drawing/2014/main" id="{4AE3F40D-15EA-5CAF-1DC3-B1139003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31072" y="4528942"/>
              <a:ext cx="527152" cy="527152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C111E7-E601-D40B-F91B-339251FB9551}"/>
                </a:ext>
              </a:extLst>
            </p:cNvPr>
            <p:cNvSpPr/>
            <p:nvPr/>
          </p:nvSpPr>
          <p:spPr>
            <a:xfrm>
              <a:off x="4206386" y="3178725"/>
              <a:ext cx="1220745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Disponibilité et ruptures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Graphic 49" descr="Customer review with solid fill">
              <a:extLst>
                <a:ext uri="{FF2B5EF4-FFF2-40B4-BE49-F238E27FC236}">
                  <a16:creationId xmlns:a16="http://schemas.microsoft.com/office/drawing/2014/main" id="{106DB740-5C46-0E93-5973-59F54DE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0873" y="2624788"/>
              <a:ext cx="571770" cy="57177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980A3-58CB-262B-3EA2-4F56D113EF76}"/>
                </a:ext>
              </a:extLst>
            </p:cNvPr>
            <p:cNvSpPr/>
            <p:nvPr/>
          </p:nvSpPr>
          <p:spPr>
            <a:xfrm>
              <a:off x="2291924" y="1829351"/>
              <a:ext cx="1639148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et assortiment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2" name="Graphic 51" descr="Flowchart with solid fill">
              <a:extLst>
                <a:ext uri="{FF2B5EF4-FFF2-40B4-BE49-F238E27FC236}">
                  <a16:creationId xmlns:a16="http://schemas.microsoft.com/office/drawing/2014/main" id="{082B96B5-5B4F-D04B-6B07-F64F940F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05168" y="1280970"/>
              <a:ext cx="612662" cy="612662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F1AC3F-94CA-C66F-3EC6-227E0F14B40B}"/>
              </a:ext>
            </a:extLst>
          </p:cNvPr>
          <p:cNvSpPr/>
          <p:nvPr/>
        </p:nvSpPr>
        <p:spPr>
          <a:xfrm>
            <a:off x="449891" y="422833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0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8EF-0385-95E9-7942-A4774C11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799ED-27EF-1D7C-C36D-46E228A09061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A2E1-FB5A-FEB4-A44F-E2F2A5FCB3B2}"/>
              </a:ext>
            </a:extLst>
          </p:cNvPr>
          <p:cNvSpPr/>
          <p:nvPr/>
        </p:nvSpPr>
        <p:spPr>
          <a:xfrm>
            <a:off x="532932" y="1403928"/>
            <a:ext cx="661102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037CEF-6A3B-8B55-2D2E-8445883B18D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96487-68CE-A93B-084A-3D5976E66B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C008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DCC25-B3D1-A8DF-7250-DD2A95E6F16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06BBB09-8192-B527-7E15-08DD3594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EF14-6A7E-B02E-F30C-B815C768E52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différenciation prix est elle suffisante par point de vente pour capturer les spécificités locales, sans dégrader le positionnement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702A90-24F2-2DBD-3421-1E11CFC9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7E554-0FF2-930D-E708-18108F2F775B}"/>
              </a:ext>
            </a:extLst>
          </p:cNvPr>
          <p:cNvGrpSpPr/>
          <p:nvPr/>
        </p:nvGrpSpPr>
        <p:grpSpPr>
          <a:xfrm>
            <a:off x="898071" y="1563201"/>
            <a:ext cx="580808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258C3-07E1-BAFE-0A67-1735533D4E8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bas (P5), prix médian et prix haut (P95) pour les concurrents directs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BDF30-AB0D-D035-511D-E4DE7512EF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3B3010-FB16-AC48-EF97-01F72634455D}"/>
              </a:ext>
            </a:extLst>
          </p:cNvPr>
          <p:cNvGrpSpPr/>
          <p:nvPr/>
        </p:nvGrpSpPr>
        <p:grpSpPr>
          <a:xfrm>
            <a:off x="892337" y="2183784"/>
            <a:ext cx="6078530" cy="3951212"/>
            <a:chOff x="892336" y="2183784"/>
            <a:chExt cx="11069005" cy="25702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0D8AE-198B-15B4-FB28-19C91FD88827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999381-D577-846E-995F-3762EA84DF7B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C12F-56A6-2D2C-CFE8-9B2B81AF3DF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B06E6F-A311-4B89-669C-8E754BE59D49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A01F59-A6D3-A562-A4E6-BB301FCA8E6A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6C2E13-8383-B1B0-8FE3-D0C111EE5C9D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4164D0-0A0E-46D0-23EF-4F88C42E7B09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10177-11A7-094D-7E08-05300AFBA90C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F3FC6C-A997-B2D3-F09C-0AC1AF60ABAE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F87DDA-BA2E-5BFB-D927-8EAFD0878B4A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9EE8FB-5747-D261-9BD5-A72AD39A9FC3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92B37-2E64-86F5-D699-8ECDB270E848}"/>
              </a:ext>
            </a:extLst>
          </p:cNvPr>
          <p:cNvGrpSpPr/>
          <p:nvPr/>
        </p:nvGrpSpPr>
        <p:grpSpPr>
          <a:xfrm>
            <a:off x="7563070" y="1563201"/>
            <a:ext cx="1441789" cy="534498"/>
            <a:chOff x="1050129" y="1563201"/>
            <a:chExt cx="4326467" cy="534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D4933-193D-ACF5-3EB4-2E399726321E}"/>
                </a:ext>
              </a:extLst>
            </p:cNvPr>
            <p:cNvSpPr txBox="1"/>
            <p:nvPr/>
          </p:nvSpPr>
          <p:spPr>
            <a:xfrm>
              <a:off x="1050132" y="1563201"/>
              <a:ext cx="3676925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Spread indice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F803A-C776-BB8D-3767-75B73776386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P95 / P05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2887B4-64CC-F9AE-59BA-2F8B8AAAEEF3}"/>
              </a:ext>
            </a:extLst>
          </p:cNvPr>
          <p:cNvSpPr txBox="1"/>
          <p:nvPr/>
        </p:nvSpPr>
        <p:spPr>
          <a:xfrm>
            <a:off x="9875961" y="1563201"/>
            <a:ext cx="2059472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Distribution numérique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5AC298-19C0-DBFB-3F4B-71513940C6D9}"/>
              </a:ext>
            </a:extLst>
          </p:cNvPr>
          <p:cNvGrpSpPr/>
          <p:nvPr/>
        </p:nvGrpSpPr>
        <p:grpSpPr>
          <a:xfrm>
            <a:off x="7370203" y="2183784"/>
            <a:ext cx="4418053" cy="3951212"/>
            <a:chOff x="892336" y="2183784"/>
            <a:chExt cx="11069005" cy="25702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CF5E57-704A-C238-2250-FA5C506307E4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2150A-7FA6-1ECF-5B4A-2E999EC3BEDD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967FAE-5B41-3CAA-5F62-A06F8E82762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7366C9-D0A0-EE1C-FC63-59F885A7DE9B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D366AB-E5AD-D35C-C207-F929B6C886ED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9FEF8E-F531-651F-06D6-62CAE0ED21B1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9553AC-6113-E230-C0BE-3D5D9268274C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0F90D9-5225-C111-768C-FCA126E73F3F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B11F6-B333-3997-BD3E-7E20882FFE04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7DF115-098B-8132-4E5D-D6F3F4346619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99CD8-D36A-1272-2729-1130A2FC94EB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FC407C6-2E80-DD55-5A06-D3E1BD50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610" y="2102209"/>
            <a:ext cx="1998322" cy="41306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9A14F45-8DDE-9EEC-5C99-F36CBF29A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785" y="2102209"/>
            <a:ext cx="2059247" cy="41306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B22EE9-09C9-815E-DB35-EB5976AAC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87" y="2088602"/>
            <a:ext cx="6401638" cy="41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6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Sapphire Sunset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0EA800E-BCB9-0ADD-87EB-2E68E0D71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71CBAC-E22B-1ED5-C96E-E78B661DB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949129-25F0-B349-2F2E-2DF0AC38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76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02B8E-EFC1-2659-B948-F421646C5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94B86-3009-7842-3F17-B9BBD1FB1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58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22920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80C068-2CF2-C837-76F7-F3BE45535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1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AAF3-B0FD-39B7-8520-3A719C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AC2623-45BA-1A8C-B7DE-7E6A8BD2DFA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F4790-CA77-1AD9-E564-826583FCFD6D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0B1822-83E7-B7EA-E77E-8FD0298553E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B86DB-FEEA-6621-D569-BEF44E56148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C009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AB096D-CE4D-B3D8-D10D-F14DE3819AA8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D8205FD-17F1-DE2A-758C-B1C4AC7D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0CAE1-360B-3E9F-1809-767A53E5B53B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prix sont ils correctement différenciés par région et par taille de magasin sur le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ED2276B-B499-D33A-DAAC-EEF9223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4410D-D3AE-06B5-9F1D-C9169518C370}"/>
              </a:ext>
            </a:extLst>
          </p:cNvPr>
          <p:cNvGrpSpPr/>
          <p:nvPr/>
        </p:nvGrpSpPr>
        <p:grpSpPr>
          <a:xfrm>
            <a:off x="898071" y="1563201"/>
            <a:ext cx="51979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F266C-E7DB-040D-8EDA-21CA71A3B54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Distance entre le prix/L avant promo P95 et le prix P05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423D-411C-8AA3-37E9-AA0D08597B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5D00E-1DD7-3252-9656-2F6367F1B390}"/>
              </a:ext>
            </a:extLst>
          </p:cNvPr>
          <p:cNvGrpSpPr/>
          <p:nvPr/>
        </p:nvGrpSpPr>
        <p:grpSpPr>
          <a:xfrm>
            <a:off x="6687166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4D6-9542-E589-B1DC-E663B4080F5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Prix/L avant promotion par taille de magasin (nbre de Spiritueux)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91180-519C-0232-EB4D-45A4ADAA8F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8B1C5AA-A777-1108-0079-769E3CC2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243165"/>
            <a:ext cx="5195917" cy="394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4CE99-CF63-2D8A-3D2C-1AAEA0A4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62" y="2313142"/>
            <a:ext cx="5303915" cy="400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1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Citron Pressé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B521E93-1880-94CE-8740-C088B9E58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B88693-1815-9D7F-BE7F-917DEB76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0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56D675-5BCA-60AB-CD88-969A1EF51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1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5FC9-C089-9104-9B78-2130C67B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E53B9-864F-4178-EF06-852506AE289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BE66-87F1-F290-6B60-48D84176A041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58B9F-4DBD-41CB-97EC-931656479AD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8BB35-2EEA-C5C5-2058-8F29D225AA5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C010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A88BB2C-B63F-DCA9-D3ED-CCEAF7F10E5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C26E54-5D86-0DF5-63DD-917634AF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133E-DEDE-10EE-741A-D6120494094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l’intensité concurrentielle sur le territoire prix spécifique de chacun de mes produits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A4EDE86-51B0-FADA-188C-466454C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0BF50-BB5B-8E63-E981-4F527FE5DC85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6526B-A1DE-3C1C-C2C7-6A79EC244DF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tranche de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8BD00-5C83-D671-0106-F698E3AA0233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BC5F-3B46-BBF4-CD9E-BC03E2006B32}"/>
              </a:ext>
            </a:extLst>
          </p:cNvPr>
          <p:cNvGrpSpPr/>
          <p:nvPr/>
        </p:nvGrpSpPr>
        <p:grpSpPr>
          <a:xfrm>
            <a:off x="6772496" y="1563201"/>
            <a:ext cx="7258959" cy="534498"/>
            <a:chOff x="1050129" y="1563201"/>
            <a:chExt cx="4326467" cy="534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E04AD-BA41-363E-AE1E-D8BCB014325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point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C5A3C-C72F-1436-5365-16B34A75187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F82CE-02F7-DA63-6CFD-ED6225DFD542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5A133-F43D-7A3E-865A-D44244814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2" y="2228389"/>
            <a:ext cx="5475324" cy="4088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AFB613-309D-0223-DF5A-85F1CCDC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79" y="2344811"/>
            <a:ext cx="5273188" cy="4174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BC1983-F652-4ACA-A687-416A71883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733" y="2071413"/>
            <a:ext cx="1281229" cy="1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34C8-5EA3-D564-EF7E-EBAA1631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46FFD-A62A-A202-FE05-1E11C23EB762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7C765B-9334-1492-681B-B38C34009DBD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65A7A-2C3E-C9EB-360F-21132E52F6A5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25DEAC-D9DA-F81D-C888-766914E60F18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8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36892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East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93CDB29-4A84-395E-C8AB-E5CC0C9A7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693A74-FACF-DD81-A0AF-08C737B6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3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[@SUPR@]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F5F163-4F07-189B-3C14-BAB43178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0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D11A-DCC6-B0EE-1A8E-93ADA717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35335-850F-1073-068C-32106D26DB6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C81E0E-535B-39C3-5563-283BC49EA4C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8CFEB-4565-1327-D23A-0D3B9AD83AB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E44C83-96B4-3740-E969-08F392F85E42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concurrentiel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des promotions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Impact des promotions sur la distribution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l’impact sur la DN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Contrôler la bon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ne exécution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Vérifier le positionnement prix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423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60073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1B6-3489-4E5D-1BC9-59F32F73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7A7F5-50C3-B726-002C-E1C57E095C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1EC31-26E7-88C5-E52C-E546614AF13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DD86B-E54D-A097-5EC7-A311AACC47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2E808-A403-C1B6-561F-996C4587E4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D001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25C0365-6521-E84B-CC98-AE54E36D70B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6186C02-8042-76C6-4E14-19A4E2A1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317E-1603-E072-5EBC-5359C2F0144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ont été les catégories les plus promotionnées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5DF17E5-FD3D-8FC7-D18E-45741BA9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396E6-A063-6C5A-F193-3F0F81C5B2F9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318658-92F6-D2D3-C1F3-8B747883481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pour la marque la plus souvent en promotion pour chaque catégorie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A0009-A891-1CD2-CC4A-BE8DB57B96F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0C4D6D-FE5C-7DE0-3F4B-C117B5C4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4114"/>
            <a:ext cx="10454908" cy="36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2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2541-CAFE-BD85-BFB6-3D3B1429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D3561-05FA-44CF-1525-7F421E5A624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14432-7540-D880-D356-32DC9289E489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C89649-D780-1339-5579-DA988F59B5B1}"/>
              </a:ext>
            </a:extLst>
          </p:cNvPr>
          <p:cNvGrpSpPr/>
          <p:nvPr/>
        </p:nvGrpSpPr>
        <p:grpSpPr>
          <a:xfrm>
            <a:off x="759836" y="2206682"/>
            <a:ext cx="10593964" cy="3500462"/>
            <a:chOff x="898070" y="2366588"/>
            <a:chExt cx="10455730" cy="33661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9085A-4AD4-CA4D-9BC9-C1B228C6BDA7}"/>
                </a:ext>
              </a:extLst>
            </p:cNvPr>
            <p:cNvCxnSpPr/>
            <p:nvPr/>
          </p:nvCxnSpPr>
          <p:spPr>
            <a:xfrm>
              <a:off x="898070" y="23665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7B3395-9673-E000-CF93-E26ADF03A469}"/>
                </a:ext>
              </a:extLst>
            </p:cNvPr>
            <p:cNvCxnSpPr/>
            <p:nvPr/>
          </p:nvCxnSpPr>
          <p:spPr>
            <a:xfrm>
              <a:off x="898070" y="27873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B52362-31A8-3678-16EC-5F0AB77F6781}"/>
                </a:ext>
              </a:extLst>
            </p:cNvPr>
            <p:cNvCxnSpPr/>
            <p:nvPr/>
          </p:nvCxnSpPr>
          <p:spPr>
            <a:xfrm>
              <a:off x="898070" y="32081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4AED4D-8A03-109A-7F7F-C4B6F422CE84}"/>
                </a:ext>
              </a:extLst>
            </p:cNvPr>
            <p:cNvCxnSpPr/>
            <p:nvPr/>
          </p:nvCxnSpPr>
          <p:spPr>
            <a:xfrm>
              <a:off x="898070" y="36289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AA02E3C-AE02-6FEF-F8D3-E52117776D97}"/>
                </a:ext>
              </a:extLst>
            </p:cNvPr>
            <p:cNvCxnSpPr/>
            <p:nvPr/>
          </p:nvCxnSpPr>
          <p:spPr>
            <a:xfrm>
              <a:off x="898070" y="40496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E6763-CF4E-EE8B-59F5-BA67D840D1A0}"/>
                </a:ext>
              </a:extLst>
            </p:cNvPr>
            <p:cNvCxnSpPr/>
            <p:nvPr/>
          </p:nvCxnSpPr>
          <p:spPr>
            <a:xfrm>
              <a:off x="898070" y="44704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E4083-99BF-C16F-2988-2F275AB8406A}"/>
                </a:ext>
              </a:extLst>
            </p:cNvPr>
            <p:cNvCxnSpPr/>
            <p:nvPr/>
          </p:nvCxnSpPr>
          <p:spPr>
            <a:xfrm>
              <a:off x="898070" y="48912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C1CB0F-FBA3-2456-ADE3-A7D4D15D7EAE}"/>
                </a:ext>
              </a:extLst>
            </p:cNvPr>
            <p:cNvCxnSpPr/>
            <p:nvPr/>
          </p:nvCxnSpPr>
          <p:spPr>
            <a:xfrm>
              <a:off x="898070" y="53120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21A835-B0F5-7DDF-165F-6F570723BEBD}"/>
                </a:ext>
              </a:extLst>
            </p:cNvPr>
            <p:cNvCxnSpPr/>
            <p:nvPr/>
          </p:nvCxnSpPr>
          <p:spPr>
            <a:xfrm>
              <a:off x="898070" y="5732787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55B0FE-BAA2-6AF9-FD46-175875C1BA9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21350-E882-7B84-4747-36ED7FCC41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D002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742C2F8-A6AB-759E-5F7F-2F958A3EBE50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CF0840D-2D17-756B-2325-80C4311D6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F79ED-D82E-05D4-5208-1E8C9C5A00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calendrier promotionnel global de la catégorie Gin sur l’ensemble de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5DB71A3-17B7-5C9C-73D9-F9AEB95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BB3C0-51B4-99AA-DF32-C11D1BBF211A}"/>
              </a:ext>
            </a:extLst>
          </p:cNvPr>
          <p:cNvGrpSpPr/>
          <p:nvPr/>
        </p:nvGrpSpPr>
        <p:grpSpPr>
          <a:xfrm>
            <a:off x="3940148" y="1563201"/>
            <a:ext cx="757891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9FD64-F99D-BC14-3D53-DD2C5D639D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en promotion pour les Gin les plus promotionnées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129FF-BEBB-1ABB-3134-1489FBC9A1A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par semaine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26823F-AE59-F6E8-81C9-521DF804C5CF}"/>
              </a:ext>
            </a:extLst>
          </p:cNvPr>
          <p:cNvGrpSpPr/>
          <p:nvPr/>
        </p:nvGrpSpPr>
        <p:grpSpPr>
          <a:xfrm>
            <a:off x="4512624" y="2206682"/>
            <a:ext cx="6468972" cy="3500460"/>
            <a:chOff x="4482630" y="2206682"/>
            <a:chExt cx="6575623" cy="3500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B15D-B665-C5B3-97D3-30041B0CD986}"/>
                </a:ext>
              </a:extLst>
            </p:cNvPr>
            <p:cNvSpPr/>
            <p:nvPr/>
          </p:nvSpPr>
          <p:spPr>
            <a:xfrm>
              <a:off x="4482630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A271A-4EDD-43C9-DAE0-D0CB7BFDBECA}"/>
                </a:ext>
              </a:extLst>
            </p:cNvPr>
            <p:cNvSpPr/>
            <p:nvPr/>
          </p:nvSpPr>
          <p:spPr>
            <a:xfrm>
              <a:off x="5671697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5CFCD5-4CEC-8444-4689-764631A60385}"/>
                </a:ext>
              </a:extLst>
            </p:cNvPr>
            <p:cNvSpPr/>
            <p:nvPr/>
          </p:nvSpPr>
          <p:spPr>
            <a:xfrm>
              <a:off x="6860764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73ABE-1986-8FA4-DD43-7FFF4E424948}"/>
                </a:ext>
              </a:extLst>
            </p:cNvPr>
            <p:cNvSpPr/>
            <p:nvPr/>
          </p:nvSpPr>
          <p:spPr>
            <a:xfrm>
              <a:off x="8049831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AC460C-C6FE-9248-1E1E-E1939951A0E4}"/>
                </a:ext>
              </a:extLst>
            </p:cNvPr>
            <p:cNvSpPr/>
            <p:nvPr/>
          </p:nvSpPr>
          <p:spPr>
            <a:xfrm>
              <a:off x="9238898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4810B-2019-E32C-CB25-BBECECDEB493}"/>
                </a:ext>
              </a:extLst>
            </p:cNvPr>
            <p:cNvSpPr/>
            <p:nvPr/>
          </p:nvSpPr>
          <p:spPr>
            <a:xfrm>
              <a:off x="10427965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033138-17E2-31D5-306F-76C1C494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29893"/>
              </p:ext>
            </p:extLst>
          </p:nvPr>
        </p:nvGraphicFramePr>
        <p:xfrm>
          <a:off x="3940149" y="5731484"/>
          <a:ext cx="7041444" cy="52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">
                  <a:extLst>
                    <a:ext uri="{9D8B030D-6E8A-4147-A177-3AD203B41FA5}">
                      <a16:colId xmlns:a16="http://schemas.microsoft.com/office/drawing/2014/main" val="2092670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13546974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287836086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769362015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883790623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1787521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73521266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32139649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621268330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41105589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03425490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22730545"/>
                    </a:ext>
                  </a:extLst>
                </a:gridCol>
              </a:tblGrid>
              <a:tr h="525362">
                <a:tc>
                  <a:txBody>
                    <a:bodyPr/>
                    <a:lstStyle/>
                    <a:p>
                      <a:pPr algn="ctr"/>
                      <a:r>
                        <a:rPr lang="fr-FR" sz="1200" b="0" i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07 juil 2025</a:t>
                      </a:r>
                      <a:endParaRPr lang="fr-FR" sz="1200" b="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14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21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28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25 août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08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15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22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1666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4BDFD82-B0F1-E676-AD93-206BAA288804}"/>
              </a:ext>
            </a:extLst>
          </p:cNvPr>
          <p:cNvGrpSpPr/>
          <p:nvPr/>
        </p:nvGrpSpPr>
        <p:grpSpPr>
          <a:xfrm>
            <a:off x="898071" y="1563201"/>
            <a:ext cx="2815176" cy="534498"/>
            <a:chOff x="1050129" y="1563201"/>
            <a:chExt cx="4326467" cy="5344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1C3461-5382-F545-CB8B-4759043F0F6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6383C4-7ADD-8264-6E5F-10B2B527062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49A7024-1D9B-002A-D7B0-B2516CB5B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688" y="1879806"/>
            <a:ext cx="8513928" cy="42067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AD7BF5-A84B-5D3C-8ED0-C0C99519D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37" y="2088048"/>
            <a:ext cx="3179787" cy="42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98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FD4C95A-683D-DB87-3BB1-D5A9B358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1FC49E-97AC-98B5-095D-9B9B229D8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7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B2B64B-0D8B-E784-6AA0-B9059D1D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5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CA6-DFE1-EF94-C11F-D3880CB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23752-0966-7D9D-B957-F204EB55453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1F75A-54DC-EA25-B7E3-A87BD585226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4177D3-E47B-883E-8AFE-3A1BBBD1C6C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073C-2117-E0E3-AE9F-3092D23DC4C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D003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16DB94D-4200-676B-CD35-60581BC36F9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88F0E2B-D306-A1C9-912E-36E66C0F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16636-7752-EC9D-6424-690F26322C3F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concurrents ayant le plus recours à la promotion ? (fréquence, intensité, mécanique)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C8A78A-BD5A-A44A-3A87-3F9E322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672AE-098A-CC1B-A90A-B89D31897EA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CC8C3-75E8-7F7C-4BEB-8208964CE19B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et générosité par marque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B521-4052-FCF3-1DD2-CCADCE4157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6E720CF-C22D-0E4B-4DAF-F8AD9DA1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2" y="2328051"/>
            <a:ext cx="10263389" cy="38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D03-565B-35F2-9134-536D7F5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55B0D-619E-85A6-33EF-9D5951A445D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B36B8-EB2F-5DB4-F7C1-ACEC71B889D2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85CE8-F54E-5CCC-7181-8333E47F810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6A177C-15BF-DB8A-CAB6-C7BF438FD6C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distributeur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Environnement concurrentiel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globale</a:t>
            </a:r>
          </a:p>
          <a:p>
            <a:pPr lvl="1"/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897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69898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B27-422F-DDBE-2671-8AA28FA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A5D74-A807-7952-61D5-29F51333A78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CD864-1500-C67F-8B4D-97966BD7494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8DDF0C-8DB1-5556-C81D-923DD18FD9C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7B4AD-C3C0-E8B4-75AC-F78011E2209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D004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2933D7-9386-46A3-5284-9CFA7C2E0FA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313D0F1-3FA6-1B7E-7EC7-447F3056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F2F2-617D-45DC-7E5D-4AFC10CD25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notre calendrier promotionnel sur la période, avec quel assortiment produit, quel périmètre, quelles mécaniques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CC20B276-72B8-6AA2-3935-701285E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87A3-4891-2E91-2EF1-93B012629FE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227CF-54B0-3D7F-07E6-F388314386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proposant le produit en promotion et mécanique principale (RI : Remise immédiate – LV : Lots virtuels)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35A4A-10A1-405C-B92E-6A12C70510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Leclerc, DN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2C3695-6463-2590-81C9-5301BCEE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18886"/>
              </p:ext>
            </p:extLst>
          </p:nvPr>
        </p:nvGraphicFramePr>
        <p:xfrm>
          <a:off x="532930" y="2152841"/>
          <a:ext cx="11126138" cy="3994694"/>
        </p:xfrm>
        <a:graphic>
          <a:graphicData uri="http://schemas.openxmlformats.org/drawingml/2006/table">
            <a:tbl>
              <a:tblPr/>
              <a:tblGrid>
                <a:gridCol w="2367648">
                  <a:extLst>
                    <a:ext uri="{9D8B030D-6E8A-4147-A177-3AD203B41FA5}">
                      <a16:colId xmlns:a16="http://schemas.microsoft.com/office/drawing/2014/main" val="1248035082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5879920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9940162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2131324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1633049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4386122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80550199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00764424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884249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8638895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76829548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12410656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87432262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608096266"/>
                    </a:ext>
                  </a:extLst>
                </a:gridCol>
              </a:tblGrid>
              <a:tr h="4240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16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23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30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07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21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28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04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18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01 sept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849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Brut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76214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82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Black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4448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475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Red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1119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9241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5029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36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Pink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73522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9554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+ verre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7372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5649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28041CA-2186-127C-3D6F-1148B8850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45" y="2139251"/>
            <a:ext cx="9038147" cy="44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19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06B-03CF-595C-41FA-DB18B64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4220E-0481-BA8E-F357-38697076FE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95295-3008-7360-E24D-3060F53307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3BB4A8-20EE-3127-5A1A-9C59CC161E7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E5615-13E1-E8FE-6DE8-D2E68DB6EC4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D006 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A72A027-AA42-67B2-F74A-2FD49B5B922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2441753-9D1E-2A3B-B5A7-C4EA52A0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FAFE-F9EF-0095-7A49-94295E03A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été jouées localement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ED0D1C-3A6A-B05C-CF3D-C6E1930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72943-6B13-746A-9EBD-3496B70DB53D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89626-286D-A357-6617-367547831E5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Fréquence promotionnelle de Bombay par région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BB636-B40F-0530-C0A8-B98A7DEB77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018480-66DA-428B-9DB2-C5E8E8E4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97699"/>
            <a:ext cx="5765287" cy="404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3D5D1-CADA-A41F-3EF3-C9985858F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120" y="2101339"/>
            <a:ext cx="4425739" cy="40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0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E33B-E2A7-E450-A4BD-F68CB645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BFCE-94E4-FC36-13E3-651F0C0ADC1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842AA-686D-9A82-64EF-227C32F25FE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/COUNTA($DH$6#)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228248-8FF9-95E2-77A2-9BFD1132C4A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637C6-00B4-DD31-D682-44D9483E93AF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B3551F-8C2F-7D0D-FE5F-789563C9FB9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Impact des promotions sur la distribution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DB5EA6F-C79A-FED0-5E51-2E3C32A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48AA7-ED1D-B2C8-6D5E-34847648828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concurrents sur la promotion (visibilité, halo, stockage, DN, durée du halo </a:t>
            </a:r>
            <a:r>
              <a:rPr lang="fr-FR" sz="2400" b="1" dirty="0" err="1">
                <a:latin typeface="Aptos Black" panose="020B0004020202020204" pitchFamily="34" charset="0"/>
              </a:rPr>
              <a:t>etc</a:t>
            </a:r>
            <a:r>
              <a:rPr lang="fr-FR" sz="2400" b="1" dirty="0">
                <a:latin typeface="Aptos Black" panose="020B0004020202020204" pitchFamily="34" charset="0"/>
              </a:rPr>
              <a:t>) (PAR MARQUE)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E72DCB-FBE6-9C5E-CC82-B4F63F0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282A-12BA-29B1-6750-B9BB6C2B0A0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CC3639-95CC-9685-8EB6-05CEDFB2B9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promotion, gain de distribution numérique VS semaine précédente et DN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A4EBB1-9D34-5D68-7C19-47615408EE5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point = 1 produit en promotion pour une semaine donnée entre 23 juin 2025 et 22 sept 2025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84957A94-3CAB-00E1-CA20-22AACDF6E032}"/>
              </a:ext>
            </a:extLst>
          </p:cNvPr>
          <p:cNvSpPr/>
          <p:nvPr/>
        </p:nvSpPr>
        <p:spPr>
          <a:xfrm>
            <a:off x="9961880" y="2215744"/>
            <a:ext cx="1697186" cy="613104"/>
          </a:xfrm>
          <a:prstGeom prst="accentCallout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4"/>
                </a:solidFill>
              </a:rPr>
              <a:t>La </a:t>
            </a:r>
            <a:r>
              <a:rPr lang="fr-FR" sz="1200" b="1" dirty="0">
                <a:solidFill>
                  <a:schemeClr val="accent4"/>
                </a:solidFill>
              </a:rPr>
              <a:t>distribution</a:t>
            </a:r>
            <a:r>
              <a:rPr lang="fr-FR" sz="1200" dirty="0">
                <a:solidFill>
                  <a:schemeClr val="accent4"/>
                </a:solidFill>
              </a:rPr>
              <a:t> a été </a:t>
            </a:r>
            <a:r>
              <a:rPr lang="fr-FR" sz="1200" b="1" dirty="0">
                <a:solidFill>
                  <a:schemeClr val="accent4"/>
                </a:solidFill>
              </a:rPr>
              <a:t>meilleure</a:t>
            </a:r>
            <a:r>
              <a:rPr lang="fr-FR" sz="1200" dirty="0">
                <a:solidFill>
                  <a:schemeClr val="accent4"/>
                </a:solidFill>
              </a:rPr>
              <a:t> sur la période de la promotion.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C8150FB4-69A8-A788-8ADE-C53F62580106}"/>
              </a:ext>
            </a:extLst>
          </p:cNvPr>
          <p:cNvSpPr/>
          <p:nvPr/>
        </p:nvSpPr>
        <p:spPr>
          <a:xfrm>
            <a:off x="9961880" y="5249587"/>
            <a:ext cx="1697186" cy="799168"/>
          </a:xfrm>
          <a:prstGeom prst="accentCallout1">
            <a:avLst>
              <a:gd name="adj1" fmla="val 18750"/>
              <a:gd name="adj2" fmla="val -8333"/>
              <a:gd name="adj3" fmla="val 42659"/>
              <a:gd name="adj4" fmla="val -173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La </a:t>
            </a:r>
            <a:r>
              <a:rPr lang="fr-FR" sz="1200" b="1" dirty="0">
                <a:solidFill>
                  <a:schemeClr val="accent1"/>
                </a:solidFill>
              </a:rPr>
              <a:t>distribution</a:t>
            </a:r>
            <a:r>
              <a:rPr lang="fr-FR" sz="1200" dirty="0">
                <a:solidFill>
                  <a:schemeClr val="accent1"/>
                </a:solidFill>
              </a:rPr>
              <a:t> a été </a:t>
            </a:r>
            <a:r>
              <a:rPr lang="fr-FR" sz="1200" b="1" dirty="0">
                <a:solidFill>
                  <a:schemeClr val="accent1"/>
                </a:solidFill>
              </a:rPr>
              <a:t>dégradée</a:t>
            </a:r>
            <a:r>
              <a:rPr lang="fr-FR" sz="1200" dirty="0">
                <a:solidFill>
                  <a:schemeClr val="accent1"/>
                </a:solidFill>
              </a:rPr>
              <a:t> sur la période promotionnelle  </a:t>
            </a:r>
            <a:r>
              <a:rPr lang="fr-FR" sz="1200" i="1" dirty="0">
                <a:solidFill>
                  <a:schemeClr val="accent1"/>
                </a:solidFill>
              </a:rPr>
              <a:t>(ruptures, déstockage…)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94B63-F8DD-3684-492A-99A7742A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88603"/>
            <a:ext cx="5515881" cy="407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8614C-57F1-F078-D342-E309678E6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2108922"/>
            <a:ext cx="3546594" cy="40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3ED-2A4F-10FB-E326-DBE92F7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4028D-58D9-8777-6B59-01BBF0C151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269C3-FF0C-7C44-4411-B6E8BC7A1B5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87E54-3933-1096-8158-03BE676496F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4BDF-29F9-0556-270F-B32E6C561FD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A430420-ED83-D920-9839-7B88D8DC884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E299728-FCAB-1CA5-0431-42F8429C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4BD2-1735-4AE5-34C8-E56260009D5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magasins ayant exécuté la promotion / ceux ne l’ayant pas exécuté par produit promotionné de la marque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283631-A102-FBBA-CEE9-1B3FE248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EE7E2D-9DE6-1ED4-99A8-68431B656C2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128-EAFD-4113-32DF-0C48E204AFB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7AF9C-7582-999F-BD41-3BB904781D9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78CD0A4-21E8-F474-630D-7D017BE859CE}"/>
              </a:ext>
            </a:extLst>
          </p:cNvPr>
          <p:cNvSpPr/>
          <p:nvPr/>
        </p:nvSpPr>
        <p:spPr>
          <a:xfrm>
            <a:off x="898069" y="2243165"/>
            <a:ext cx="5197931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Carte de la fréquence promotionnelle du produit :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=&gt; Intensité promotionnelle moyenne par région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8E02F-0A68-A61A-76A4-C4346BEE29B1}"/>
              </a:ext>
            </a:extLst>
          </p:cNvPr>
          <p:cNvSpPr/>
          <p:nvPr/>
        </p:nvSpPr>
        <p:spPr>
          <a:xfrm>
            <a:off x="6278568" y="2243165"/>
            <a:ext cx="5015364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Taille magasin x fréquence promotionnelle</a:t>
            </a:r>
          </a:p>
        </p:txBody>
      </p:sp>
    </p:spTree>
    <p:extLst>
      <p:ext uri="{BB962C8B-B14F-4D97-AF65-F5344CB8AC3E}">
        <p14:creationId xmlns:p14="http://schemas.microsoft.com/office/powerpoint/2010/main" val="10745914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4B37-8AB4-11A6-631E-2B45B0D2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DF318-038B-511B-36CF-D58FAFB1F25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37D9F-DC2B-BA4D-3695-BF1489745713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253063-87E4-6768-EE3C-F88180414832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12EF6-9C48-6470-44C7-3DB742AFFBE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97611F5-22F8-A56C-19B1-B79F42421BF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7C5AC89-6B0C-970C-8823-53B2A844E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EEAA3-4465-8FF6-4940-21C2C217E1A7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produits en promotion ont-ils bien été mis en avant sur la page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6B404A6-88EA-BA31-EBA5-D29CC459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234E6-FAE4-32ED-10B3-FDFE62FC431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F6036-DC9A-7FDD-AD40-A91ACF0E018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DF43CD-F55A-EBA6-992D-A558699B2B5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0F42D99-8502-63A1-5204-0FC939760CDE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2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A6AE-6B95-4415-2456-E3571314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99953-15CB-E2E0-B942-E47FBC973E6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55627-C059-8962-C70D-3916634413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CA01F0-E526-CDDA-FD4C-3714CE50E1C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ED56-FA31-85C3-9AC8-8703515EA53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BE896A4-0149-A91F-BFCD-2071DBA4908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4F4BEEF-B67E-F17E-51D4-2ED45D3B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D936-4142-624C-B08C-08EF4B57B56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sur la distribution numérique durant les semaines de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9DAB1DF-4725-65D3-4E19-143EB52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A86FF-DF40-070A-4875-424775D7835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C324FF-76B1-7D8B-ECA7-DA9148E0C07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AB9F2-836B-ED5B-28A8-DF24E690452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E741B2-86F9-6716-7356-F66110F81822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332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BFB3-3EA4-3AC9-8203-A5BF484D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42CC1-A7DD-3897-0B35-BF2D9B9D6E1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ADD2E-8B30-F5F4-605E-EFAF9EEE84A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9A02A39-BC95-9CC6-6437-D013FC3B8C3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515E8-416E-8734-1D58-F62BE147FC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742A24D-51B1-838B-436F-B90B934237E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25A6D2E-8C0C-3E85-1413-7E3CC013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94B5D-1D24-45D1-4D57-E820759C40A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mécanique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197824C-5233-05E6-4414-39FE91F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75738-08A4-1400-0477-CBD336CB47C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1C39-7E32-1442-6298-0885FDB2842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792E9-7C9A-627F-846A-FCF048B836A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15586-0C13-50DA-8990-6C9147DF1C97}"/>
              </a:ext>
            </a:extLst>
          </p:cNvPr>
          <p:cNvSpPr/>
          <p:nvPr/>
        </p:nvSpPr>
        <p:spPr>
          <a:xfrm>
            <a:off x="898070" y="2243165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mécanique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prmotionnelle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1388085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44AD-A9E6-9702-C7F2-2741312C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1FA1-87FB-240D-5B4D-ADEA88F1B70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58F51-CDA9-E101-4257-02E935102E5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48E6CB-75BF-4061-C43C-9EF23FAD4F2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AC9E4-A2CA-B92A-D946-9D992BB9DF2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1E5674C-D00A-4801-DC20-B8DDEF015BC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B0FCC1-0B79-3A16-8E4A-DAF5D101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3111-4D6B-BAAB-5BB3-553F4EB4C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produit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33E9D5C-278A-7349-12E0-51C7B30E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8FC9A-6AAD-F694-2A59-0FD8F82FF54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01F99E-BB87-64BC-7BBA-CE44E67C7FD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78D05-7676-D8E1-D229-4F64B7D143C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80A7A-A2B3-0A17-A95A-253302F3ED6D}"/>
              </a:ext>
            </a:extLst>
          </p:cNvPr>
          <p:cNvSpPr/>
          <p:nvPr/>
        </p:nvSpPr>
        <p:spPr>
          <a:xfrm>
            <a:off x="898070" y="2258100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produit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3877164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0175-DC85-2B05-AB4A-1A0F674F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85326-B686-1CBC-C82F-263C30FEB81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B2D7A-824B-1549-AD19-5AE0582824A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AC9564-9EAA-B0A6-652C-724F8A8638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2920-9162-82BA-C930-A274A7C5085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244F00A-0D4A-1767-089C-F5D11BB78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9999427-6E33-7B9D-A8DD-8CBFA7D5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F8E1E-321A-796E-C788-B7B6B63042C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Mes magasins conquis ont-ils été durablement conservés dans la distribution numérique et pendant combien de temps en moyenne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F951CA5-9741-5B75-7393-9E748B7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6342-79B3-C1D9-8154-8AF16A361750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935C5-F6E9-E5E3-7AB2-08AB5404D2D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EE9CE-600D-08AC-106A-E9BD8F3A832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58DAD8-9927-F180-DF80-09786D1EAEC0}"/>
              </a:ext>
            </a:extLst>
          </p:cNvPr>
          <p:cNvSpPr/>
          <p:nvPr/>
        </p:nvSpPr>
        <p:spPr>
          <a:xfrm>
            <a:off x="759836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des magasins gagnés dans les 2 semaines précédant la promotion (ou durant la promo) ayant exécuté la promotion (i.e.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cohort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mesure la part des magasins qui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proposentt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encore le produit à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S+1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S+2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Cela nous donne une courbe avec une aire descendante.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A41DC-67FF-921D-7663-EE555A93A56F}"/>
              </a:ext>
            </a:extLst>
          </p:cNvPr>
          <p:cNvSpPr/>
          <p:nvPr/>
        </p:nvSpPr>
        <p:spPr>
          <a:xfrm>
            <a:off x="7697422" y="2243165"/>
            <a:ext cx="2404522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barre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stacked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la droite pour afficher le % « structurellement gagné »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Après 4 semaines, 20% des magasins gagnés grâce à la promotion proposaient encore le produit XXX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60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28522</TotalTime>
  <Words>9048</Words>
  <Application>Microsoft Office PowerPoint</Application>
  <PresentationFormat>Widescreen</PresentationFormat>
  <Paragraphs>1628</Paragraphs>
  <Slides>108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Aptos</vt:lpstr>
      <vt:lpstr>Aptos Black</vt:lpstr>
      <vt:lpstr>Aptos Display</vt:lpstr>
      <vt:lpstr>Arial</vt:lpstr>
      <vt:lpstr>Lato</vt:lpstr>
      <vt:lpstr>Lato Black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1061</cp:revision>
  <dcterms:created xsi:type="dcterms:W3CDTF">2025-05-09T11:21:43Z</dcterms:created>
  <dcterms:modified xsi:type="dcterms:W3CDTF">2025-10-02T19:59:11Z</dcterms:modified>
</cp:coreProperties>
</file>